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8" r:id="rId2"/>
  </p:sldMasterIdLst>
  <p:notesMasterIdLst>
    <p:notesMasterId r:id="rId44"/>
  </p:notesMasterIdLst>
  <p:handoutMasterIdLst>
    <p:handoutMasterId r:id="rId45"/>
  </p:handoutMasterIdLst>
  <p:sldIdLst>
    <p:sldId id="524" r:id="rId3"/>
    <p:sldId id="532" r:id="rId4"/>
    <p:sldId id="534" r:id="rId5"/>
    <p:sldId id="574" r:id="rId6"/>
    <p:sldId id="575" r:id="rId7"/>
    <p:sldId id="548" r:id="rId8"/>
    <p:sldId id="536" r:id="rId9"/>
    <p:sldId id="537" r:id="rId10"/>
    <p:sldId id="538" r:id="rId11"/>
    <p:sldId id="539" r:id="rId12"/>
    <p:sldId id="540" r:id="rId13"/>
    <p:sldId id="541" r:id="rId14"/>
    <p:sldId id="542" r:id="rId15"/>
    <p:sldId id="543" r:id="rId16"/>
    <p:sldId id="544" r:id="rId17"/>
    <p:sldId id="545" r:id="rId18"/>
    <p:sldId id="546" r:id="rId19"/>
    <p:sldId id="547" r:id="rId20"/>
    <p:sldId id="549" r:id="rId21"/>
    <p:sldId id="550" r:id="rId22"/>
    <p:sldId id="551" r:id="rId23"/>
    <p:sldId id="553" r:id="rId24"/>
    <p:sldId id="554" r:id="rId25"/>
    <p:sldId id="555" r:id="rId26"/>
    <p:sldId id="556" r:id="rId27"/>
    <p:sldId id="564" r:id="rId28"/>
    <p:sldId id="526" r:id="rId29"/>
    <p:sldId id="565" r:id="rId30"/>
    <p:sldId id="531" r:id="rId31"/>
    <p:sldId id="567" r:id="rId32"/>
    <p:sldId id="529" r:id="rId33"/>
    <p:sldId id="572" r:id="rId34"/>
    <p:sldId id="573" r:id="rId35"/>
    <p:sldId id="557" r:id="rId36"/>
    <p:sldId id="558" r:id="rId37"/>
    <p:sldId id="559" r:id="rId38"/>
    <p:sldId id="560" r:id="rId39"/>
    <p:sldId id="570" r:id="rId40"/>
    <p:sldId id="577" r:id="rId41"/>
    <p:sldId id="562" r:id="rId42"/>
    <p:sldId id="563" r:id="rId43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C0A"/>
    <a:srgbClr val="DB621B"/>
    <a:srgbClr val="484848"/>
    <a:srgbClr val="818386"/>
    <a:srgbClr val="625D57"/>
    <a:srgbClr val="FFFFFF"/>
    <a:srgbClr val="31322F"/>
    <a:srgbClr val="185171"/>
    <a:srgbClr val="DF6421"/>
    <a:srgbClr val="CC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4" autoAdjust="0"/>
    <p:restoredTop sz="74956" autoAdjust="0"/>
  </p:normalViewPr>
  <p:slideViewPr>
    <p:cSldViewPr snapToGrid="0" snapToObjects="1" showGuides="1">
      <p:cViewPr>
        <p:scale>
          <a:sx n="75" d="100"/>
          <a:sy n="75" d="100"/>
        </p:scale>
        <p:origin x="206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478D1-5BF1-874B-990C-394D5A01F3EE}" type="datetime1">
              <a:rPr lang="en-US" smtClean="0"/>
              <a:pPr/>
              <a:t>12/2/2013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B3F6A-5B7B-8142-97FF-8F492C2207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99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91A30-9554-4144-AFE3-C0FFE95BAE91}" type="datetime1">
              <a:rPr lang="en-US" smtClean="0"/>
              <a:pPr/>
              <a:t>12/2/2013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15683-F64F-5249-A483-8CB22F5E51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7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Introducing Lingotek THE TRANSLATION NETWORK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AA3E93-ADD4-444F-8402-380E0826E618}" type="slidenum">
              <a:rPr 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96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“Using Lingotek – Inside Drupal has been fantastic; the change in process for translation is huge. Emailing file attachments around seems so archaic.”</a:t>
            </a:r>
            <a:br>
              <a:rPr lang="en-US" sz="1200" dirty="0" smtClean="0">
                <a:solidFill>
                  <a:schemeClr val="accent3"/>
                </a:solidFill>
              </a:rPr>
            </a:br>
            <a:r>
              <a:rPr lang="en-US" sz="1200" b="1" dirty="0" smtClean="0">
                <a:solidFill>
                  <a:schemeClr val="accent3"/>
                </a:solidFill>
              </a:rPr>
              <a:t>Chris Vitti Director, Websites and Marketing Systems Alfresco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15683-F64F-5249-A483-8CB22F5E5185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Lingotek Case Study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15683-F64F-5249-A483-8CB22F5E5185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17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Lingotek Case Study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15683-F64F-5249-A483-8CB22F5E5185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63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Introducing Lingotek THE TRANSLATION NETWORK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AA3E93-ADD4-444F-8402-380E0826E618}" type="slidenum">
              <a:rPr 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9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90928E"/>
                </a:solidFill>
              </a:rPr>
              <a:t>Agenda</a:t>
            </a:r>
          </a:p>
          <a:p>
            <a:pPr>
              <a:spcBef>
                <a:spcPct val="0"/>
              </a:spcBef>
            </a:pPr>
            <a:endParaRPr lang="en-US" b="1" dirty="0" smtClean="0">
              <a:solidFill>
                <a:srgbClr val="90928E"/>
              </a:solidFill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57CE3C-ABB1-4016-B432-9C4393E6EC92}" type="slidenum"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Collaborative Translation Platform - Now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F3A4B5-6AC1-4497-9230-F8674788CBB1}" type="slidenum"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2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</a:pPr>
            <a:r>
              <a:rPr lang="en-US" b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Lingotek’s – The Translation Network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</a:pPr>
            <a:endParaRPr lang="en-US" b="1" smtClean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</a:pPr>
            <a:r>
              <a:rPr lang="en-US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Lingotek | The Translation Network helps your business access new markets and customers.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</a:pPr>
            <a:endParaRPr lang="en-US" smtClean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</a:pPr>
            <a:r>
              <a:rPr lang="en-US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do this by providing Inside Content Management System modules, a sophisticated translation management system and a professional translation services network.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F58F59-503F-4D40-BF79-CD4FFA2EB159}" type="slidenum">
              <a:rPr 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2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Lingotek’s Collaboration Translation Platform</a:t>
            </a:r>
          </a:p>
          <a:p>
            <a:pPr>
              <a:spcBef>
                <a:spcPct val="0"/>
              </a:spcBef>
            </a:pPr>
            <a:endParaRPr lang="en-US" b="1" smtClean="0"/>
          </a:p>
          <a:p>
            <a:pPr>
              <a:spcBef>
                <a:spcPct val="0"/>
              </a:spcBef>
            </a:pPr>
            <a:r>
              <a:rPr lang="en-US" smtClean="0"/>
              <a:t>We provide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Services  - Translation Services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Hosted  - SaaS Marketplace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Premise   -  Software Sales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Inside   -  API embed anywhere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14B147-CA72-4DDC-8D0D-5FE3257B5A00}" type="slidenum"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5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Content Value Index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b="1" smtClean="0"/>
              <a:t>Three levels of Trusted Translation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b="1" smtClean="0"/>
              <a:t>Automatic</a:t>
            </a:r>
          </a:p>
          <a:p>
            <a:pPr>
              <a:spcBef>
                <a:spcPct val="0"/>
              </a:spcBef>
            </a:pPr>
            <a:r>
              <a:rPr lang="en-US" smtClean="0"/>
              <a:t>Sometimes the general meaning of a text is all you need or want from your translation. In these cases, machine translation provides the perfect combination of speed, accuracy and cost.</a:t>
            </a:r>
          </a:p>
          <a:p>
            <a:pPr>
              <a:spcBef>
                <a:spcPct val="0"/>
              </a:spcBef>
            </a:pPr>
            <a:endParaRPr lang="en-US" b="1" smtClean="0"/>
          </a:p>
          <a:p>
            <a:pPr>
              <a:spcBef>
                <a:spcPct val="0"/>
              </a:spcBef>
            </a:pPr>
            <a:r>
              <a:rPr lang="en-US" b="1" smtClean="0"/>
              <a:t>Community</a:t>
            </a:r>
          </a:p>
          <a:p>
            <a:pPr>
              <a:spcBef>
                <a:spcPct val="0"/>
              </a:spcBef>
            </a:pPr>
            <a:r>
              <a:rPr lang="en-US" smtClean="0"/>
              <a:t>Your users are often the best available experts on your global message. Transcreating with community users provides colloquial and subject matter accuracy for lower cost and reasonable speed.</a:t>
            </a:r>
          </a:p>
          <a:p>
            <a:pPr>
              <a:spcBef>
                <a:spcPct val="0"/>
              </a:spcBef>
            </a:pPr>
            <a:endParaRPr lang="en-US" b="1" smtClean="0"/>
          </a:p>
          <a:p>
            <a:pPr>
              <a:spcBef>
                <a:spcPct val="0"/>
              </a:spcBef>
            </a:pPr>
            <a:r>
              <a:rPr lang="en-US" b="1" smtClean="0"/>
              <a:t>Professional</a:t>
            </a:r>
          </a:p>
          <a:p>
            <a:pPr>
              <a:spcBef>
                <a:spcPct val="0"/>
              </a:spcBef>
            </a:pPr>
            <a:r>
              <a:rPr lang="en-US" smtClean="0"/>
              <a:t>Using paid experts is sometimes the correct choice for certain kinds of material such as official publications. The right technology, workflow, and project management practices minimize time/cost and maximize content reusability.</a:t>
            </a:r>
            <a:endParaRPr lang="en-US" b="1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7163A-7848-4F0D-843B-D3EDEF0FB580}" type="slidenum"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1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Lingotek Case Study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15683-F64F-5249-A483-8CB22F5E518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21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nearly 8 million people in more than 180 countries as customers, Alfresco needed a way to manage its localized websites and to synchronize its marketing messages in a simple, scalable and cost-effective solution.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15683-F64F-5249-A483-8CB22F5E518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9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Alfresco used Lingotek – Inside Drupal with the Collaborative Translation Platform to launch its global websites, sync content and get real-time statistics of where the translations were in the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15683-F64F-5249-A483-8CB22F5E518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DF64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523220"/>
          </a:xfrm>
        </p:spPr>
        <p:txBody>
          <a:bodyPr/>
          <a:lstStyle>
            <a:lvl1pPr marL="0" indent="0" algn="ctr">
              <a:buNone/>
              <a:defRPr>
                <a:solidFill>
                  <a:srgbClr val="625D5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Lingotik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43" y="322556"/>
            <a:ext cx="2304134" cy="560795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2334970" y="395124"/>
            <a:ext cx="2976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|</a:t>
            </a:r>
            <a:r>
              <a:rPr lang="en-US" sz="1200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  THE </a:t>
            </a:r>
            <a:r>
              <a:rPr lang="en-US" sz="1200" b="1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NETWORK</a:t>
            </a:r>
            <a:endParaRPr lang="en-US" sz="1200" dirty="0">
              <a:solidFill>
                <a:srgbClr val="625D57"/>
              </a:solidFill>
              <a:latin typeface="Frutiger LT Std 55 Roman"/>
              <a:cs typeface="Frutiger LT Std 55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44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TP_inside_pie_lonely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129" y="-134254"/>
            <a:ext cx="1219200" cy="1193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/>
          <p:cNvSpPr txBox="1">
            <a:spLocks/>
          </p:cNvSpPr>
          <p:nvPr userDrawn="1"/>
        </p:nvSpPr>
        <p:spPr>
          <a:xfrm>
            <a:off x="558100" y="3901585"/>
            <a:ext cx="7772400" cy="7846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Title 15"/>
          <p:cNvSpPr txBox="1">
            <a:spLocks/>
          </p:cNvSpPr>
          <p:nvPr userDrawn="1"/>
        </p:nvSpPr>
        <p:spPr>
          <a:xfrm>
            <a:off x="525118" y="4883126"/>
            <a:ext cx="7772400" cy="883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18517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94275"/>
            <a:ext cx="9144001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94088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79826" y="6372632"/>
            <a:ext cx="32480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625D57"/>
                </a:solidFill>
                <a:latin typeface="+mn-lt"/>
                <a:ea typeface="+mn-ea"/>
                <a:cs typeface="Verdana"/>
              </a:rPr>
              <a:t>THE </a:t>
            </a:r>
            <a:r>
              <a:rPr lang="en-US" sz="1200" b="1" dirty="0" smtClean="0">
                <a:solidFill>
                  <a:srgbClr val="625D57"/>
                </a:solidFill>
                <a:latin typeface="+mn-lt"/>
                <a:ea typeface="+mn-ea"/>
                <a:cs typeface="Verdana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latin typeface="+mn-lt"/>
                <a:ea typeface="+mn-ea"/>
                <a:cs typeface="Verdana"/>
              </a:rPr>
              <a:t>NETWORK</a:t>
            </a:r>
            <a:endParaRPr lang="en-US" sz="1200" dirty="0">
              <a:solidFill>
                <a:srgbClr val="625D57"/>
              </a:solidFill>
              <a:latin typeface="+mn-lt"/>
              <a:ea typeface="+mn-ea"/>
              <a:cs typeface="Verdana"/>
            </a:endParaRPr>
          </a:p>
        </p:txBody>
      </p:sp>
      <p:pic>
        <p:nvPicPr>
          <p:cNvPr id="12" name="Picture 11" descr="Lingotik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92" b="34591"/>
          <a:stretch>
            <a:fillRect/>
          </a:stretch>
        </p:blipFill>
        <p:spPr>
          <a:xfrm>
            <a:off x="457200" y="6308823"/>
            <a:ext cx="462695" cy="4305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/>
          <p:cNvSpPr txBox="1">
            <a:spLocks/>
          </p:cNvSpPr>
          <p:nvPr userDrawn="1"/>
        </p:nvSpPr>
        <p:spPr>
          <a:xfrm>
            <a:off x="558100" y="3901585"/>
            <a:ext cx="7772400" cy="7846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Title 15"/>
          <p:cNvSpPr txBox="1">
            <a:spLocks/>
          </p:cNvSpPr>
          <p:nvPr userDrawn="1"/>
        </p:nvSpPr>
        <p:spPr>
          <a:xfrm>
            <a:off x="525118" y="4883126"/>
            <a:ext cx="7772400" cy="883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18517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3443949"/>
            <a:ext cx="9144001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06024"/>
            <a:ext cx="7772400" cy="391905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79826" y="6372632"/>
            <a:ext cx="32480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625D57"/>
                </a:solidFill>
                <a:latin typeface="+mn-lt"/>
                <a:ea typeface="+mn-ea"/>
                <a:cs typeface="Verdana"/>
              </a:rPr>
              <a:t>THE </a:t>
            </a:r>
            <a:r>
              <a:rPr lang="en-US" sz="1200" b="1" dirty="0" smtClean="0">
                <a:solidFill>
                  <a:srgbClr val="625D57"/>
                </a:solidFill>
                <a:latin typeface="+mn-lt"/>
                <a:ea typeface="+mn-ea"/>
                <a:cs typeface="Verdana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latin typeface="+mn-lt"/>
                <a:ea typeface="+mn-ea"/>
                <a:cs typeface="Verdana"/>
              </a:rPr>
              <a:t>NETWORK</a:t>
            </a:r>
            <a:endParaRPr lang="en-US" sz="1200" dirty="0">
              <a:solidFill>
                <a:srgbClr val="625D57"/>
              </a:solidFill>
              <a:latin typeface="+mn-lt"/>
              <a:ea typeface="+mn-ea"/>
              <a:cs typeface="Verdana"/>
            </a:endParaRPr>
          </a:p>
        </p:txBody>
      </p:sp>
      <p:pic>
        <p:nvPicPr>
          <p:cNvPr id="12" name="Picture 11" descr="Lingotik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92" b="34591"/>
          <a:stretch>
            <a:fillRect/>
          </a:stretch>
        </p:blipFill>
        <p:spPr>
          <a:xfrm>
            <a:off x="457200" y="6308823"/>
            <a:ext cx="462695" cy="4305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/>
          <p:cNvSpPr txBox="1">
            <a:spLocks/>
          </p:cNvSpPr>
          <p:nvPr userDrawn="1"/>
        </p:nvSpPr>
        <p:spPr>
          <a:xfrm>
            <a:off x="558100" y="3901585"/>
            <a:ext cx="7772400" cy="7846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Title 15"/>
          <p:cNvSpPr txBox="1">
            <a:spLocks/>
          </p:cNvSpPr>
          <p:nvPr userDrawn="1"/>
        </p:nvSpPr>
        <p:spPr>
          <a:xfrm>
            <a:off x="525118" y="4883126"/>
            <a:ext cx="7772400" cy="883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18517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493"/>
            <a:ext cx="8229600" cy="211288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57200" y="981115"/>
            <a:ext cx="8229600" cy="3693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 cap="all" baseline="0">
                <a:solidFill>
                  <a:srgbClr val="6D6E7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56478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DF64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523220"/>
          </a:xfrm>
        </p:spPr>
        <p:txBody>
          <a:bodyPr/>
          <a:lstStyle>
            <a:lvl1pPr marL="0" indent="0" algn="ctr">
              <a:buNone/>
              <a:defRPr>
                <a:solidFill>
                  <a:srgbClr val="625D5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Lingotik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43" y="322556"/>
            <a:ext cx="2304134" cy="560795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2334970" y="395124"/>
            <a:ext cx="2976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|</a:t>
            </a:r>
            <a:r>
              <a:rPr lang="en-US" sz="1200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  THE </a:t>
            </a:r>
            <a:r>
              <a:rPr lang="en-US" sz="1200" b="1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latin typeface="Frutiger LT Std 55 Roman"/>
                <a:cs typeface="Frutiger LT Std 55 Roman"/>
              </a:rPr>
              <a:t>NETWORK</a:t>
            </a:r>
            <a:endParaRPr lang="en-US" sz="1200" dirty="0">
              <a:solidFill>
                <a:srgbClr val="625D57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3944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426"/>
            <a:ext cx="8229600" cy="5034195"/>
          </a:xfrm>
        </p:spPr>
        <p:txBody>
          <a:bodyPr wrap="square">
            <a:normAutofit/>
          </a:bodyPr>
          <a:lstStyle>
            <a:lvl1pPr>
              <a:spcAft>
                <a:spcPts val="0"/>
              </a:spcAft>
              <a:defRPr>
                <a:solidFill>
                  <a:srgbClr val="DF6421"/>
                </a:solidFill>
              </a:defRPr>
            </a:lvl1pPr>
            <a:lvl2pPr>
              <a:spcAft>
                <a:spcPts val="0"/>
              </a:spcAft>
              <a:defRPr>
                <a:solidFill>
                  <a:srgbClr val="625D57"/>
                </a:solidFill>
              </a:defRPr>
            </a:lvl2pPr>
            <a:lvl3pPr>
              <a:spcAft>
                <a:spcPts val="0"/>
              </a:spcAft>
              <a:defRPr>
                <a:solidFill>
                  <a:srgbClr val="625D57"/>
                </a:solidFill>
              </a:defRPr>
            </a:lvl3pPr>
            <a:lvl4pPr>
              <a:spcAft>
                <a:spcPts val="0"/>
              </a:spcAft>
              <a:defRPr>
                <a:solidFill>
                  <a:srgbClr val="625D57"/>
                </a:solidFill>
              </a:defRPr>
            </a:lvl4pPr>
            <a:lvl5pPr>
              <a:spcAft>
                <a:spcPts val="0"/>
              </a:spcAft>
              <a:defRPr>
                <a:solidFill>
                  <a:srgbClr val="625D57"/>
                </a:solidFill>
              </a:defRPr>
            </a:lvl5pPr>
            <a:lvl6pPr>
              <a:spcAft>
                <a:spcPts val="4800"/>
              </a:spcAft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 dirty="0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0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426"/>
            <a:ext cx="8229600" cy="5034195"/>
          </a:xfrm>
        </p:spPr>
        <p:txBody>
          <a:bodyPr wrap="square">
            <a:normAutofit/>
          </a:bodyPr>
          <a:lstStyle>
            <a:lvl1pPr>
              <a:spcAft>
                <a:spcPts val="0"/>
              </a:spcAft>
              <a:defRPr>
                <a:solidFill>
                  <a:srgbClr val="DF6421"/>
                </a:solidFill>
              </a:defRPr>
            </a:lvl1pPr>
            <a:lvl2pPr>
              <a:spcAft>
                <a:spcPts val="0"/>
              </a:spcAft>
              <a:defRPr>
                <a:solidFill>
                  <a:srgbClr val="625D57"/>
                </a:solidFill>
              </a:defRPr>
            </a:lvl2pPr>
            <a:lvl3pPr>
              <a:spcAft>
                <a:spcPts val="0"/>
              </a:spcAft>
              <a:defRPr>
                <a:solidFill>
                  <a:srgbClr val="625D57"/>
                </a:solidFill>
              </a:defRPr>
            </a:lvl3pPr>
            <a:lvl4pPr>
              <a:spcAft>
                <a:spcPts val="0"/>
              </a:spcAft>
              <a:defRPr>
                <a:solidFill>
                  <a:srgbClr val="625D57"/>
                </a:solidFill>
              </a:defRPr>
            </a:lvl4pPr>
            <a:lvl5pPr>
              <a:spcAft>
                <a:spcPts val="0"/>
              </a:spcAft>
              <a:defRPr>
                <a:solidFill>
                  <a:srgbClr val="625D57"/>
                </a:solidFill>
              </a:defRPr>
            </a:lvl5pPr>
            <a:lvl6pPr>
              <a:spcAft>
                <a:spcPts val="4800"/>
              </a:spcAft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68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438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4145"/>
            <a:ext cx="4040188" cy="3760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812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7885"/>
            <a:ext cx="4041775" cy="37364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7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36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86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T_PP_orange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9" y="3175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9" name="Rectangle 3"/>
          <p:cNvSpPr>
            <a:spLocks noGrp="1" noChangeArrowheads="1"/>
          </p:cNvSpPr>
          <p:nvPr userDrawn="1">
            <p:ph type="title"/>
          </p:nvPr>
        </p:nvSpPr>
        <p:spPr>
          <a:xfrm>
            <a:off x="896938" y="271828"/>
            <a:ext cx="3441700" cy="1498600"/>
          </a:xfrm>
          <a:ln/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10" name="Rectangle 4"/>
          <p:cNvSpPr>
            <a:spLocks/>
          </p:cNvSpPr>
          <p:nvPr userDrawn="1"/>
        </p:nvSpPr>
        <p:spPr bwMode="auto">
          <a:xfrm>
            <a:off x="896938" y="1849438"/>
            <a:ext cx="8140700" cy="3162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475"/>
              </a:spcBef>
            </a:pPr>
            <a:r>
              <a:rPr lang="en-US" sz="2400" dirty="0">
                <a:solidFill>
                  <a:srgbClr val="FFFFFF"/>
                </a:solidFill>
                <a:ea typeface="Verdana" charset="0"/>
                <a:cs typeface="Verdana" charset="0"/>
                <a:sym typeface="Verdana" charset="0"/>
              </a:rPr>
              <a:t>Lingotek’s </a:t>
            </a:r>
            <a:r>
              <a:rPr lang="en-US" sz="2400" dirty="0" smtClean="0">
                <a:solidFill>
                  <a:srgbClr val="FFFFFF"/>
                </a:solidFill>
                <a:ea typeface="Verdana" charset="0"/>
                <a:cs typeface="Verdana" charset="0"/>
                <a:sym typeface="Verdana" charset="0"/>
              </a:rPr>
              <a:t>Collaborative Translation </a:t>
            </a:r>
            <a:r>
              <a:rPr lang="en-US" sz="2400" dirty="0">
                <a:solidFill>
                  <a:srgbClr val="FFFFFF"/>
                </a:solidFill>
                <a:ea typeface="Verdana" charset="0"/>
                <a:cs typeface="Verdana" charset="0"/>
                <a:sym typeface="Verdana" charset="0"/>
              </a:rPr>
              <a:t>Platform</a:t>
            </a:r>
            <a:endParaRPr lang="en-US" sz="2400" dirty="0">
              <a:solidFill>
                <a:srgbClr val="FFFFFF"/>
              </a:solidFill>
              <a:ea typeface="Lucida Grande" charset="0"/>
              <a:cs typeface="Lucida Grande" charset="0"/>
              <a:sym typeface="Verdana" charset="0"/>
            </a:endParaRPr>
          </a:p>
          <a:p>
            <a:pPr>
              <a:lnSpc>
                <a:spcPct val="90000"/>
              </a:lnSpc>
              <a:spcBef>
                <a:spcPts val="475"/>
              </a:spcBef>
            </a:pPr>
            <a:endParaRPr lang="en-US" dirty="0">
              <a:solidFill>
                <a:srgbClr val="818386"/>
              </a:solidFill>
              <a:ea typeface="Lucida Grande" charset="0"/>
              <a:cs typeface="Lucida Grande" charset="0"/>
              <a:sym typeface="Verdana" charset="0"/>
            </a:endParaRPr>
          </a:p>
          <a:p>
            <a:pPr>
              <a:lnSpc>
                <a:spcPct val="90000"/>
              </a:lnSpc>
              <a:spcBef>
                <a:spcPts val="425"/>
              </a:spcBef>
            </a:pP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We give Enterprise business customers’</a:t>
            </a:r>
            <a:b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new ways to engage their global communities</a:t>
            </a:r>
            <a:b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by providing trusted, rapid translations to expand</a:t>
            </a:r>
            <a:b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and grow business in a cost effective way.</a:t>
            </a:r>
            <a:r>
              <a:rPr lang="en-US" sz="2600" dirty="0">
                <a:solidFill>
                  <a:srgbClr val="343434"/>
                </a:solidFill>
                <a:ea typeface="Verdana" charset="0"/>
                <a:cs typeface="Verdana" charset="0"/>
                <a:sym typeface="Verdana" charset="0"/>
              </a:rPr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83470" y="6377211"/>
            <a:ext cx="2645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prstClr val="white"/>
                </a:solidFill>
                <a:cs typeface="Verdana"/>
              </a:rPr>
              <a:t>THE </a:t>
            </a:r>
            <a:r>
              <a:rPr lang="en-US" sz="1200" b="1" dirty="0" smtClean="0">
                <a:solidFill>
                  <a:prstClr val="white"/>
                </a:solidFill>
                <a:cs typeface="Verdana"/>
              </a:rPr>
              <a:t>TRANSLATION </a:t>
            </a:r>
            <a:r>
              <a:rPr lang="en-US" sz="1200" dirty="0" smtClean="0">
                <a:solidFill>
                  <a:prstClr val="white"/>
                </a:solidFill>
                <a:cs typeface="Verdana"/>
              </a:rPr>
              <a:t>NETWORK</a:t>
            </a:r>
            <a:endParaRPr lang="en-US" sz="1200" dirty="0">
              <a:solidFill>
                <a:prstClr val="white"/>
              </a:solidFill>
              <a:cs typeface="Verdana"/>
            </a:endParaRPr>
          </a:p>
        </p:txBody>
      </p:sp>
      <p:pic>
        <p:nvPicPr>
          <p:cNvPr id="13" name="Picture 12" descr="LT_mark_wh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987" y="6313250"/>
            <a:ext cx="518664" cy="4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T_PP_orange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9" y="3175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35775"/>
            <a:ext cx="82296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83470" y="6377211"/>
            <a:ext cx="2645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prstClr val="white"/>
                </a:solidFill>
                <a:cs typeface="Verdana"/>
              </a:rPr>
              <a:t>THE </a:t>
            </a:r>
            <a:r>
              <a:rPr lang="en-US" sz="1200" b="1" dirty="0" smtClean="0">
                <a:solidFill>
                  <a:prstClr val="white"/>
                </a:solidFill>
                <a:cs typeface="Verdana"/>
              </a:rPr>
              <a:t>TRANSLATION </a:t>
            </a:r>
            <a:r>
              <a:rPr lang="en-US" sz="1200" dirty="0" smtClean="0">
                <a:solidFill>
                  <a:prstClr val="white"/>
                </a:solidFill>
                <a:cs typeface="Verdana"/>
              </a:rPr>
              <a:t>NETWORK</a:t>
            </a:r>
            <a:endParaRPr lang="en-US" sz="1200" dirty="0">
              <a:solidFill>
                <a:prstClr val="white"/>
              </a:solidFill>
              <a:cs typeface="Verdana"/>
            </a:endParaRPr>
          </a:p>
        </p:txBody>
      </p:sp>
      <p:pic>
        <p:nvPicPr>
          <p:cNvPr id="8" name="Picture 7" descr="LT_mark_wh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987" y="6313250"/>
            <a:ext cx="518664" cy="4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3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75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1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19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44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  <p:pic>
        <p:nvPicPr>
          <p:cNvPr id="8" name="Picture 7" descr="CTP_inside_pie_lonely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129" y="-134254"/>
            <a:ext cx="12192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9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3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  <p:sp>
        <p:nvSpPr>
          <p:cNvPr id="5" name="Text Placeholder 6"/>
          <p:cNvSpPr txBox="1">
            <a:spLocks/>
          </p:cNvSpPr>
          <p:nvPr userDrawn="1"/>
        </p:nvSpPr>
        <p:spPr>
          <a:xfrm>
            <a:off x="558100" y="3901585"/>
            <a:ext cx="7772400" cy="7846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  <a:defRPr/>
            </a:pPr>
            <a:endParaRPr lang="en-US" sz="2000" dirty="0">
              <a:solidFill>
                <a:prstClr val="black">
                  <a:tint val="75000"/>
                </a:prstClr>
              </a:solidFill>
              <a:cs typeface="Verdana"/>
            </a:endParaRPr>
          </a:p>
        </p:txBody>
      </p:sp>
      <p:sp>
        <p:nvSpPr>
          <p:cNvPr id="7" name="Title 15"/>
          <p:cNvSpPr txBox="1">
            <a:spLocks/>
          </p:cNvSpPr>
          <p:nvPr userDrawn="1"/>
        </p:nvSpPr>
        <p:spPr>
          <a:xfrm>
            <a:off x="525118" y="4883126"/>
            <a:ext cx="7772400" cy="883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4000" b="1" cap="all" dirty="0">
              <a:solidFill>
                <a:srgbClr val="185171"/>
              </a:solidFill>
              <a:ea typeface="+mj-ea"/>
              <a:cs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94275"/>
            <a:ext cx="9144001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94088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79826" y="6372632"/>
            <a:ext cx="32480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625D57"/>
                </a:solidFill>
                <a:cs typeface="Verdana"/>
              </a:rPr>
              <a:t>THE </a:t>
            </a:r>
            <a:r>
              <a:rPr lang="en-US" sz="1200" b="1" dirty="0" smtClean="0">
                <a:solidFill>
                  <a:srgbClr val="625D57"/>
                </a:solidFill>
                <a:cs typeface="Verdana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cs typeface="Verdana"/>
              </a:rPr>
              <a:t>NETWORK</a:t>
            </a:r>
            <a:endParaRPr lang="en-US" sz="1200" dirty="0">
              <a:solidFill>
                <a:srgbClr val="625D57"/>
              </a:solidFill>
              <a:cs typeface="Verdana"/>
            </a:endParaRPr>
          </a:p>
        </p:txBody>
      </p:sp>
      <p:pic>
        <p:nvPicPr>
          <p:cNvPr id="12" name="Picture 11" descr="Lingotik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92" b="34591"/>
          <a:stretch>
            <a:fillRect/>
          </a:stretch>
        </p:blipFill>
        <p:spPr>
          <a:xfrm>
            <a:off x="457200" y="6308823"/>
            <a:ext cx="462695" cy="4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5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  <p:sp>
        <p:nvSpPr>
          <p:cNvPr id="5" name="Text Placeholder 6"/>
          <p:cNvSpPr txBox="1">
            <a:spLocks/>
          </p:cNvSpPr>
          <p:nvPr userDrawn="1"/>
        </p:nvSpPr>
        <p:spPr>
          <a:xfrm>
            <a:off x="558100" y="3901585"/>
            <a:ext cx="7772400" cy="7846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  <a:defRPr/>
            </a:pPr>
            <a:endParaRPr lang="en-US" sz="2000" dirty="0">
              <a:solidFill>
                <a:prstClr val="black">
                  <a:tint val="75000"/>
                </a:prstClr>
              </a:solidFill>
              <a:cs typeface="Verdana"/>
            </a:endParaRPr>
          </a:p>
        </p:txBody>
      </p:sp>
      <p:sp>
        <p:nvSpPr>
          <p:cNvPr id="7" name="Title 15"/>
          <p:cNvSpPr txBox="1">
            <a:spLocks/>
          </p:cNvSpPr>
          <p:nvPr userDrawn="1"/>
        </p:nvSpPr>
        <p:spPr>
          <a:xfrm>
            <a:off x="525118" y="4883126"/>
            <a:ext cx="7772400" cy="883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4000" b="1" cap="all" dirty="0">
              <a:solidFill>
                <a:srgbClr val="185171"/>
              </a:solidFill>
              <a:ea typeface="+mj-ea"/>
              <a:cs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3443949"/>
            <a:ext cx="9144001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06024"/>
            <a:ext cx="7772400" cy="391905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79826" y="6372632"/>
            <a:ext cx="32480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625D57"/>
                </a:solidFill>
                <a:cs typeface="Verdana"/>
              </a:rPr>
              <a:t>THE </a:t>
            </a:r>
            <a:r>
              <a:rPr lang="en-US" sz="1200" b="1" dirty="0" smtClean="0">
                <a:solidFill>
                  <a:srgbClr val="625D57"/>
                </a:solidFill>
                <a:cs typeface="Verdana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cs typeface="Verdana"/>
              </a:rPr>
              <a:t>NETWORK</a:t>
            </a:r>
            <a:endParaRPr lang="en-US" sz="1200" dirty="0">
              <a:solidFill>
                <a:srgbClr val="625D57"/>
              </a:solidFill>
              <a:cs typeface="Verdana"/>
            </a:endParaRPr>
          </a:p>
        </p:txBody>
      </p:sp>
      <p:pic>
        <p:nvPicPr>
          <p:cNvPr id="12" name="Picture 11" descr="Lingotik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92" b="34591"/>
          <a:stretch>
            <a:fillRect/>
          </a:stretch>
        </p:blipFill>
        <p:spPr>
          <a:xfrm>
            <a:off x="457200" y="6308823"/>
            <a:ext cx="462695" cy="4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00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T_PP_light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>
              <a:solidFill>
                <a:srgbClr val="6C777E"/>
              </a:solidFill>
            </a:endParaRPr>
          </a:p>
        </p:txBody>
      </p:sp>
      <p:sp>
        <p:nvSpPr>
          <p:cNvPr id="5" name="Text Placeholder 6"/>
          <p:cNvSpPr txBox="1">
            <a:spLocks/>
          </p:cNvSpPr>
          <p:nvPr userDrawn="1"/>
        </p:nvSpPr>
        <p:spPr>
          <a:xfrm>
            <a:off x="558100" y="3901585"/>
            <a:ext cx="7772400" cy="78461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None/>
              <a:defRPr/>
            </a:pPr>
            <a:endParaRPr lang="en-US" sz="2000" dirty="0">
              <a:solidFill>
                <a:prstClr val="black">
                  <a:tint val="75000"/>
                </a:prstClr>
              </a:solidFill>
              <a:cs typeface="Verdana"/>
            </a:endParaRPr>
          </a:p>
        </p:txBody>
      </p:sp>
      <p:sp>
        <p:nvSpPr>
          <p:cNvPr id="7" name="Title 15"/>
          <p:cNvSpPr txBox="1">
            <a:spLocks/>
          </p:cNvSpPr>
          <p:nvPr userDrawn="1"/>
        </p:nvSpPr>
        <p:spPr>
          <a:xfrm>
            <a:off x="525118" y="4883126"/>
            <a:ext cx="7772400" cy="883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4000" b="1" cap="all" dirty="0">
              <a:solidFill>
                <a:srgbClr val="185171"/>
              </a:solidFill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4608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493"/>
            <a:ext cx="8229600" cy="211288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57200" y="981115"/>
            <a:ext cx="8229600" cy="3693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 cap="all" baseline="0">
                <a:solidFill>
                  <a:srgbClr val="6D6E7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68154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438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4145"/>
            <a:ext cx="4040188" cy="3760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812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7885"/>
            <a:ext cx="4041775" cy="37364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T_PP_orange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9" y="3175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9" name="Rectangle 3"/>
          <p:cNvSpPr>
            <a:spLocks noGrp="1" noChangeArrowheads="1"/>
          </p:cNvSpPr>
          <p:nvPr userDrawn="1">
            <p:ph type="title"/>
          </p:nvPr>
        </p:nvSpPr>
        <p:spPr>
          <a:xfrm>
            <a:off x="896938" y="271828"/>
            <a:ext cx="3441700" cy="1498600"/>
          </a:xfrm>
          <a:ln/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10" name="Rectangle 4"/>
          <p:cNvSpPr>
            <a:spLocks/>
          </p:cNvSpPr>
          <p:nvPr userDrawn="1"/>
        </p:nvSpPr>
        <p:spPr bwMode="auto">
          <a:xfrm>
            <a:off x="896938" y="1849438"/>
            <a:ext cx="8140700" cy="3162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spcBef>
                <a:spcPts val="475"/>
              </a:spcBef>
            </a:pPr>
            <a:r>
              <a:rPr lang="en-US" sz="24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Lingotek’s </a:t>
            </a:r>
            <a:r>
              <a:rPr lang="en-US" sz="2400" dirty="0" smtClean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Collaborative Translation </a:t>
            </a:r>
            <a:r>
              <a:rPr lang="en-US" sz="24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Platform</a:t>
            </a:r>
            <a:endParaRPr lang="en-US" sz="2400" dirty="0">
              <a:solidFill>
                <a:srgbClr val="FFFFFF"/>
              </a:solidFill>
              <a:latin typeface="Verdana" charset="0"/>
              <a:ea typeface="Lucida Grande" charset="0"/>
              <a:cs typeface="Lucida Grande" charset="0"/>
              <a:sym typeface="Verdana" charset="0"/>
            </a:endParaRPr>
          </a:p>
          <a:p>
            <a:pPr algn="l">
              <a:lnSpc>
                <a:spcPct val="90000"/>
              </a:lnSpc>
              <a:spcBef>
                <a:spcPts val="475"/>
              </a:spcBef>
            </a:pPr>
            <a:endParaRPr lang="en-US" sz="1800" dirty="0">
              <a:solidFill>
                <a:srgbClr val="818386"/>
              </a:solidFill>
              <a:latin typeface="Verdana" charset="0"/>
              <a:ea typeface="Lucida Grande" charset="0"/>
              <a:cs typeface="Lucida Grande" charset="0"/>
              <a:sym typeface="Verdana" charset="0"/>
            </a:endParaRPr>
          </a:p>
          <a:p>
            <a:pPr algn="l">
              <a:lnSpc>
                <a:spcPct val="90000"/>
              </a:lnSpc>
              <a:spcBef>
                <a:spcPts val="425"/>
              </a:spcBef>
            </a:pP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We give Enterprise business customers’</a:t>
            </a:r>
            <a:b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new ways to engage their global communities</a:t>
            </a:r>
            <a:b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by providing trusted, rapid translations to expand</a:t>
            </a:r>
            <a:b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600" dirty="0">
                <a:solidFill>
                  <a:srgbClr val="343434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and grow business in a cost effective way.</a:t>
            </a:r>
            <a:r>
              <a:rPr lang="en-US" sz="2600" dirty="0">
                <a:solidFill>
                  <a:srgbClr val="343434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83470" y="6377211"/>
            <a:ext cx="2645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  <a:ea typeface="+mn-ea"/>
                <a:cs typeface="Verdana"/>
              </a:rPr>
              <a:t>THE 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  <a:ea typeface="+mn-ea"/>
                <a:cs typeface="Verdana"/>
              </a:rPr>
              <a:t>TRANSLATION </a:t>
            </a:r>
            <a:r>
              <a:rPr lang="en-US" sz="1200" dirty="0" smtClean="0">
                <a:solidFill>
                  <a:schemeClr val="bg1"/>
                </a:solidFill>
                <a:latin typeface="+mn-lt"/>
                <a:ea typeface="+mn-ea"/>
                <a:cs typeface="Verdana"/>
              </a:rPr>
              <a:t>NETWORK</a:t>
            </a:r>
            <a:endParaRPr lang="en-US" sz="1200" dirty="0">
              <a:solidFill>
                <a:schemeClr val="bg1"/>
              </a:solidFill>
              <a:latin typeface="+mn-lt"/>
              <a:ea typeface="+mn-ea"/>
              <a:cs typeface="Verdana"/>
            </a:endParaRPr>
          </a:p>
        </p:txBody>
      </p:sp>
      <p:pic>
        <p:nvPicPr>
          <p:cNvPr id="13" name="Picture 12" descr="LT_mark_wh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987" y="6313250"/>
            <a:ext cx="518664" cy="4363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T_PP_orange_blan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9" y="3175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35775"/>
            <a:ext cx="82296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83470" y="6377211"/>
            <a:ext cx="2645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  <a:ea typeface="+mn-ea"/>
                <a:cs typeface="Verdana"/>
              </a:rPr>
              <a:t>THE 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  <a:ea typeface="+mn-ea"/>
                <a:cs typeface="Verdana"/>
              </a:rPr>
              <a:t>TRANSLATION </a:t>
            </a:r>
            <a:r>
              <a:rPr lang="en-US" sz="1200" dirty="0" smtClean="0">
                <a:solidFill>
                  <a:schemeClr val="bg1"/>
                </a:solidFill>
                <a:latin typeface="+mn-lt"/>
                <a:ea typeface="+mn-ea"/>
                <a:cs typeface="Verdana"/>
              </a:rPr>
              <a:t>NETWORK</a:t>
            </a:r>
            <a:endParaRPr lang="en-US" sz="1200" dirty="0">
              <a:solidFill>
                <a:schemeClr val="bg1"/>
              </a:solidFill>
              <a:latin typeface="+mn-lt"/>
              <a:ea typeface="+mn-ea"/>
              <a:cs typeface="Verdana"/>
            </a:endParaRPr>
          </a:p>
        </p:txBody>
      </p:sp>
      <p:pic>
        <p:nvPicPr>
          <p:cNvPr id="8" name="Picture 7" descr="LT_mark_wh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987" y="6313250"/>
            <a:ext cx="518664" cy="4363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T_PP_light_blank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5710"/>
            <a:ext cx="8229600" cy="50040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4667" y="6356350"/>
            <a:ext cx="712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fld id="{B90BDE9C-CE80-F841-9DF1-8D61E71975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9826" y="6372632"/>
            <a:ext cx="324802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625D57"/>
                </a:solidFill>
                <a:latin typeface="Verdana"/>
                <a:ea typeface="+mn-ea"/>
                <a:cs typeface="Verdana"/>
              </a:rPr>
              <a:t>THE </a:t>
            </a:r>
            <a:r>
              <a:rPr lang="en-US" sz="1200" b="1" dirty="0" smtClean="0">
                <a:solidFill>
                  <a:srgbClr val="625D57"/>
                </a:solidFill>
                <a:latin typeface="Verdana"/>
                <a:ea typeface="+mn-ea"/>
                <a:cs typeface="Verdana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latin typeface="Verdana"/>
                <a:ea typeface="+mn-ea"/>
                <a:cs typeface="Verdana"/>
              </a:rPr>
              <a:t>NETWORK</a:t>
            </a:r>
            <a:endParaRPr lang="en-US" sz="1200" dirty="0">
              <a:solidFill>
                <a:srgbClr val="625D57"/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16" name="Picture 15" descr="Lingotik_logo.png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92" b="34591"/>
          <a:stretch>
            <a:fillRect/>
          </a:stretch>
        </p:blipFill>
        <p:spPr>
          <a:xfrm>
            <a:off x="457200" y="6308823"/>
            <a:ext cx="462695" cy="430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61" r:id="rId7"/>
    <p:sldLayoutId id="2147483664" r:id="rId8"/>
    <p:sldLayoutId id="2147483656" r:id="rId9"/>
    <p:sldLayoutId id="2147483657" r:id="rId10"/>
    <p:sldLayoutId id="2147483658" r:id="rId11"/>
    <p:sldLayoutId id="2147483665" r:id="rId12"/>
    <p:sldLayoutId id="2147483659" r:id="rId13"/>
    <p:sldLayoutId id="2147483662" r:id="rId14"/>
    <p:sldLayoutId id="2147483663" r:id="rId15"/>
    <p:sldLayoutId id="2147483666" r:id="rId16"/>
    <p:sldLayoutId id="214748366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18517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SzPct val="120000"/>
        <a:buFont typeface="Lucida Grande"/>
        <a:buChar char="»"/>
        <a:defRPr sz="2800" b="0" i="0" kern="1200">
          <a:solidFill>
            <a:srgbClr val="DF642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DF6421"/>
        </a:buClr>
        <a:buFont typeface="Wingdings" charset="2"/>
        <a:buChar char="§"/>
        <a:defRPr sz="2400" b="0" i="0" kern="1200">
          <a:solidFill>
            <a:srgbClr val="625D57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Font typeface="Courier New"/>
        <a:buChar char="o"/>
        <a:defRPr sz="2400" b="0" i="0" kern="1200">
          <a:solidFill>
            <a:srgbClr val="625D57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Font typeface="Arial"/>
        <a:buChar char="–"/>
        <a:defRPr sz="2000" b="0" i="0" kern="1200">
          <a:solidFill>
            <a:srgbClr val="625D57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Font typeface="Lucida Grande"/>
        <a:buChar char="•"/>
        <a:defRPr sz="2000" b="0" i="0" kern="1200">
          <a:solidFill>
            <a:srgbClr val="625D5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FF6600"/>
        </a:buClr>
        <a:buFont typeface="Arial"/>
        <a:buChar char="•"/>
        <a:defRPr sz="2000" kern="1200">
          <a:solidFill>
            <a:srgbClr val="625D57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T_PP_light_blank.jp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5710"/>
            <a:ext cx="8229600" cy="50040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4667" y="6356350"/>
            <a:ext cx="712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‹#›</a:t>
            </a:fld>
            <a:endParaRPr lang="en-US" dirty="0">
              <a:solidFill>
                <a:srgbClr val="6C777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9826" y="6372632"/>
            <a:ext cx="324802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625D57"/>
                </a:solidFill>
                <a:cs typeface="Verdana"/>
              </a:rPr>
              <a:t>THE </a:t>
            </a:r>
            <a:r>
              <a:rPr lang="en-US" sz="1200" b="1" dirty="0" smtClean="0">
                <a:solidFill>
                  <a:srgbClr val="625D57"/>
                </a:solidFill>
                <a:cs typeface="Verdana"/>
              </a:rPr>
              <a:t>TRANSLATION </a:t>
            </a:r>
            <a:r>
              <a:rPr lang="en-US" sz="1200" dirty="0" smtClean="0">
                <a:solidFill>
                  <a:srgbClr val="625D57"/>
                </a:solidFill>
                <a:cs typeface="Verdana"/>
              </a:rPr>
              <a:t>NETWORK</a:t>
            </a:r>
            <a:endParaRPr lang="en-US" sz="1200" dirty="0">
              <a:solidFill>
                <a:srgbClr val="625D57"/>
              </a:solidFill>
              <a:cs typeface="Verdana"/>
            </a:endParaRPr>
          </a:p>
        </p:txBody>
      </p:sp>
      <p:pic>
        <p:nvPicPr>
          <p:cNvPr id="16" name="Picture 15" descr="Lingotik_logo.png"/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92" b="34591"/>
          <a:stretch>
            <a:fillRect/>
          </a:stretch>
        </p:blipFill>
        <p:spPr>
          <a:xfrm>
            <a:off x="457200" y="6308823"/>
            <a:ext cx="462695" cy="4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6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18517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SzPct val="120000"/>
        <a:buFont typeface="Lucida Grande"/>
        <a:buChar char="»"/>
        <a:defRPr sz="2800" b="0" i="0" kern="1200">
          <a:solidFill>
            <a:srgbClr val="DF642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DF6421"/>
        </a:buClr>
        <a:buFont typeface="Wingdings" charset="2"/>
        <a:buChar char="§"/>
        <a:defRPr sz="2400" b="0" i="0" kern="1200">
          <a:solidFill>
            <a:srgbClr val="625D57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Font typeface="Courier New"/>
        <a:buChar char="o"/>
        <a:defRPr sz="2400" b="0" i="0" kern="1200">
          <a:solidFill>
            <a:srgbClr val="625D57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Font typeface="Arial"/>
        <a:buChar char="–"/>
        <a:defRPr sz="2000" b="0" i="0" kern="1200">
          <a:solidFill>
            <a:srgbClr val="625D57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DF6421"/>
        </a:buClr>
        <a:buFont typeface="Lucida Grande"/>
        <a:buChar char="•"/>
        <a:defRPr sz="2000" b="0" i="0" kern="1200">
          <a:solidFill>
            <a:srgbClr val="625D5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200"/>
        </a:spcAft>
        <a:buClr>
          <a:srgbClr val="FF6600"/>
        </a:buClr>
        <a:buFont typeface="Arial"/>
        <a:buChar char="•"/>
        <a:defRPr sz="2000" kern="1200">
          <a:solidFill>
            <a:srgbClr val="625D57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80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9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7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8.png"/><Relationship Id="rId39" Type="http://schemas.openxmlformats.org/officeDocument/2006/relationships/image" Target="../media/image133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34" Type="http://schemas.openxmlformats.org/officeDocument/2006/relationships/image" Target="../media/image128.png"/><Relationship Id="rId42" Type="http://schemas.openxmlformats.org/officeDocument/2006/relationships/image" Target="../media/image136.png"/><Relationship Id="rId47" Type="http://schemas.openxmlformats.org/officeDocument/2006/relationships/image" Target="../media/image141.png"/><Relationship Id="rId50" Type="http://schemas.openxmlformats.org/officeDocument/2006/relationships/image" Target="../media/image144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Relationship Id="rId46" Type="http://schemas.openxmlformats.org/officeDocument/2006/relationships/image" Target="../media/image140.png"/><Relationship Id="rId2" Type="http://schemas.openxmlformats.org/officeDocument/2006/relationships/image" Target="../media/image122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3.png"/><Relationship Id="rId41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40" Type="http://schemas.openxmlformats.org/officeDocument/2006/relationships/image" Target="../media/image134.png"/><Relationship Id="rId45" Type="http://schemas.openxmlformats.org/officeDocument/2006/relationships/image" Target="../media/image139.png"/><Relationship Id="rId53" Type="http://schemas.openxmlformats.org/officeDocument/2006/relationships/image" Target="../media/image12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36" Type="http://schemas.openxmlformats.org/officeDocument/2006/relationships/image" Target="../media/image130.png"/><Relationship Id="rId49" Type="http://schemas.openxmlformats.org/officeDocument/2006/relationships/image" Target="../media/image143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31" Type="http://schemas.openxmlformats.org/officeDocument/2006/relationships/image" Target="../media/image125.png"/><Relationship Id="rId44" Type="http://schemas.openxmlformats.org/officeDocument/2006/relationships/image" Target="../media/image138.png"/><Relationship Id="rId52" Type="http://schemas.openxmlformats.org/officeDocument/2006/relationships/image" Target="../media/image146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43" Type="http://schemas.openxmlformats.org/officeDocument/2006/relationships/image" Target="../media/image137.png"/><Relationship Id="rId48" Type="http://schemas.openxmlformats.org/officeDocument/2006/relationships/image" Target="../media/image142.png"/><Relationship Id="rId8" Type="http://schemas.openxmlformats.org/officeDocument/2006/relationships/image" Target="../media/image100.png"/><Relationship Id="rId51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8.png"/><Relationship Id="rId39" Type="http://schemas.openxmlformats.org/officeDocument/2006/relationships/image" Target="../media/image133.png"/><Relationship Id="rId21" Type="http://schemas.openxmlformats.org/officeDocument/2006/relationships/image" Target="../media/image113.png"/><Relationship Id="rId34" Type="http://schemas.openxmlformats.org/officeDocument/2006/relationships/image" Target="../media/image128.png"/><Relationship Id="rId42" Type="http://schemas.openxmlformats.org/officeDocument/2006/relationships/image" Target="../media/image136.png"/><Relationship Id="rId47" Type="http://schemas.openxmlformats.org/officeDocument/2006/relationships/image" Target="../media/image141.png"/><Relationship Id="rId50" Type="http://schemas.openxmlformats.org/officeDocument/2006/relationships/image" Target="../media/image144.png"/><Relationship Id="rId55" Type="http://schemas.openxmlformats.org/officeDocument/2006/relationships/image" Target="../media/image149.png"/><Relationship Id="rId7" Type="http://schemas.openxmlformats.org/officeDocument/2006/relationships/image" Target="../media/image99.png"/><Relationship Id="rId2" Type="http://schemas.openxmlformats.org/officeDocument/2006/relationships/image" Target="../media/image41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3.png"/><Relationship Id="rId41" Type="http://schemas.openxmlformats.org/officeDocument/2006/relationships/image" Target="../media/image135.png"/><Relationship Id="rId54" Type="http://schemas.openxmlformats.org/officeDocument/2006/relationships/image" Target="../media/image148.png"/><Relationship Id="rId6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40" Type="http://schemas.openxmlformats.org/officeDocument/2006/relationships/image" Target="../media/image134.png"/><Relationship Id="rId45" Type="http://schemas.openxmlformats.org/officeDocument/2006/relationships/image" Target="../media/image139.png"/><Relationship Id="rId53" Type="http://schemas.openxmlformats.org/officeDocument/2006/relationships/image" Target="../media/image147.png"/><Relationship Id="rId58" Type="http://schemas.openxmlformats.org/officeDocument/2006/relationships/image" Target="../media/image152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36" Type="http://schemas.openxmlformats.org/officeDocument/2006/relationships/image" Target="../media/image130.png"/><Relationship Id="rId49" Type="http://schemas.openxmlformats.org/officeDocument/2006/relationships/image" Target="../media/image143.png"/><Relationship Id="rId57" Type="http://schemas.openxmlformats.org/officeDocument/2006/relationships/image" Target="../media/image151.png"/><Relationship Id="rId61" Type="http://schemas.openxmlformats.org/officeDocument/2006/relationships/image" Target="../media/image155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31" Type="http://schemas.openxmlformats.org/officeDocument/2006/relationships/image" Target="../media/image125.png"/><Relationship Id="rId44" Type="http://schemas.openxmlformats.org/officeDocument/2006/relationships/image" Target="../media/image138.png"/><Relationship Id="rId52" Type="http://schemas.openxmlformats.org/officeDocument/2006/relationships/image" Target="../media/image146.png"/><Relationship Id="rId60" Type="http://schemas.openxmlformats.org/officeDocument/2006/relationships/image" Target="../media/image154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43" Type="http://schemas.openxmlformats.org/officeDocument/2006/relationships/image" Target="../media/image137.png"/><Relationship Id="rId48" Type="http://schemas.openxmlformats.org/officeDocument/2006/relationships/image" Target="../media/image142.png"/><Relationship Id="rId56" Type="http://schemas.openxmlformats.org/officeDocument/2006/relationships/image" Target="../media/image150.png"/><Relationship Id="rId8" Type="http://schemas.openxmlformats.org/officeDocument/2006/relationships/image" Target="../media/image100.png"/><Relationship Id="rId51" Type="http://schemas.openxmlformats.org/officeDocument/2006/relationships/image" Target="../media/image145.png"/><Relationship Id="rId3" Type="http://schemas.openxmlformats.org/officeDocument/2006/relationships/image" Target="../media/image95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Relationship Id="rId46" Type="http://schemas.openxmlformats.org/officeDocument/2006/relationships/image" Target="../media/image140.png"/><Relationship Id="rId59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8.png"/><Relationship Id="rId39" Type="http://schemas.openxmlformats.org/officeDocument/2006/relationships/image" Target="../media/image133.png"/><Relationship Id="rId21" Type="http://schemas.openxmlformats.org/officeDocument/2006/relationships/image" Target="../media/image113.png"/><Relationship Id="rId34" Type="http://schemas.openxmlformats.org/officeDocument/2006/relationships/image" Target="../media/image128.png"/><Relationship Id="rId42" Type="http://schemas.openxmlformats.org/officeDocument/2006/relationships/image" Target="../media/image136.png"/><Relationship Id="rId47" Type="http://schemas.openxmlformats.org/officeDocument/2006/relationships/image" Target="../media/image141.png"/><Relationship Id="rId50" Type="http://schemas.openxmlformats.org/officeDocument/2006/relationships/image" Target="../media/image144.png"/><Relationship Id="rId55" Type="http://schemas.openxmlformats.org/officeDocument/2006/relationships/image" Target="../media/image149.png"/><Relationship Id="rId63" Type="http://schemas.openxmlformats.org/officeDocument/2006/relationships/image" Target="../media/image157.png"/><Relationship Id="rId68" Type="http://schemas.openxmlformats.org/officeDocument/2006/relationships/image" Target="../media/image162.png"/><Relationship Id="rId7" Type="http://schemas.openxmlformats.org/officeDocument/2006/relationships/image" Target="../media/image99.png"/><Relationship Id="rId71" Type="http://schemas.openxmlformats.org/officeDocument/2006/relationships/image" Target="../media/image121.png"/><Relationship Id="rId2" Type="http://schemas.openxmlformats.org/officeDocument/2006/relationships/image" Target="../media/image122.png"/><Relationship Id="rId16" Type="http://schemas.openxmlformats.org/officeDocument/2006/relationships/image" Target="../media/image108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40" Type="http://schemas.openxmlformats.org/officeDocument/2006/relationships/image" Target="../media/image134.png"/><Relationship Id="rId45" Type="http://schemas.openxmlformats.org/officeDocument/2006/relationships/image" Target="../media/image139.png"/><Relationship Id="rId53" Type="http://schemas.openxmlformats.org/officeDocument/2006/relationships/image" Target="../media/image147.png"/><Relationship Id="rId58" Type="http://schemas.openxmlformats.org/officeDocument/2006/relationships/image" Target="../media/image152.png"/><Relationship Id="rId66" Type="http://schemas.openxmlformats.org/officeDocument/2006/relationships/image" Target="../media/image160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36" Type="http://schemas.openxmlformats.org/officeDocument/2006/relationships/image" Target="../media/image130.png"/><Relationship Id="rId49" Type="http://schemas.openxmlformats.org/officeDocument/2006/relationships/image" Target="../media/image143.png"/><Relationship Id="rId57" Type="http://schemas.openxmlformats.org/officeDocument/2006/relationships/image" Target="../media/image151.png"/><Relationship Id="rId61" Type="http://schemas.openxmlformats.org/officeDocument/2006/relationships/image" Target="../media/image155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31" Type="http://schemas.openxmlformats.org/officeDocument/2006/relationships/image" Target="../media/image125.png"/><Relationship Id="rId44" Type="http://schemas.openxmlformats.org/officeDocument/2006/relationships/image" Target="../media/image138.png"/><Relationship Id="rId52" Type="http://schemas.openxmlformats.org/officeDocument/2006/relationships/image" Target="../media/image146.png"/><Relationship Id="rId60" Type="http://schemas.openxmlformats.org/officeDocument/2006/relationships/image" Target="../media/image154.png"/><Relationship Id="rId65" Type="http://schemas.openxmlformats.org/officeDocument/2006/relationships/image" Target="../media/image159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43" Type="http://schemas.openxmlformats.org/officeDocument/2006/relationships/image" Target="../media/image137.png"/><Relationship Id="rId48" Type="http://schemas.openxmlformats.org/officeDocument/2006/relationships/image" Target="../media/image142.png"/><Relationship Id="rId56" Type="http://schemas.openxmlformats.org/officeDocument/2006/relationships/image" Target="../media/image150.png"/><Relationship Id="rId64" Type="http://schemas.openxmlformats.org/officeDocument/2006/relationships/image" Target="../media/image158.png"/><Relationship Id="rId69" Type="http://schemas.openxmlformats.org/officeDocument/2006/relationships/image" Target="../media/image163.png"/><Relationship Id="rId8" Type="http://schemas.openxmlformats.org/officeDocument/2006/relationships/image" Target="../media/image100.png"/><Relationship Id="rId51" Type="http://schemas.openxmlformats.org/officeDocument/2006/relationships/image" Target="../media/image145.png"/><Relationship Id="rId3" Type="http://schemas.openxmlformats.org/officeDocument/2006/relationships/image" Target="../media/image95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Relationship Id="rId46" Type="http://schemas.openxmlformats.org/officeDocument/2006/relationships/image" Target="../media/image140.png"/><Relationship Id="rId59" Type="http://schemas.openxmlformats.org/officeDocument/2006/relationships/image" Target="../media/image153.png"/><Relationship Id="rId67" Type="http://schemas.openxmlformats.org/officeDocument/2006/relationships/image" Target="../media/image161.png"/><Relationship Id="rId20" Type="http://schemas.openxmlformats.org/officeDocument/2006/relationships/image" Target="../media/image112.png"/><Relationship Id="rId41" Type="http://schemas.openxmlformats.org/officeDocument/2006/relationships/image" Target="../media/image135.png"/><Relationship Id="rId54" Type="http://schemas.openxmlformats.org/officeDocument/2006/relationships/image" Target="../media/image148.png"/><Relationship Id="rId62" Type="http://schemas.openxmlformats.org/officeDocument/2006/relationships/image" Target="../media/image156.png"/><Relationship Id="rId70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3" Type="http://schemas.openxmlformats.org/officeDocument/2006/relationships/image" Target="../media/image166.png"/><Relationship Id="rId21" Type="http://schemas.openxmlformats.org/officeDocument/2006/relationships/image" Target="../media/image184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" Type="http://schemas.openxmlformats.org/officeDocument/2006/relationships/image" Target="../media/image165.pn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image" Target="../media/image187.png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jpeg"/><Relationship Id="rId3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32" Type="http://schemas.openxmlformats.org/officeDocument/2006/relationships/image" Target="../media/image37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Relationship Id="rId22" Type="http://schemas.openxmlformats.org/officeDocument/2006/relationships/image" Target="../media/image27.jpeg"/><Relationship Id="rId27" Type="http://schemas.openxmlformats.org/officeDocument/2006/relationships/image" Target="../media/image32.jpeg"/><Relationship Id="rId30" Type="http://schemas.openxmlformats.org/officeDocument/2006/relationships/image" Target="../media/image35.png"/><Relationship Id="rId35" Type="http://schemas.openxmlformats.org/officeDocument/2006/relationships/image" Target="../media/image4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://www.lingotek.com/drupal" TargetMode="External"/><Relationship Id="rId7" Type="http://schemas.openxmlformats.org/officeDocument/2006/relationships/image" Target="../media/image22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jpeg"/><Relationship Id="rId5" Type="http://schemas.openxmlformats.org/officeDocument/2006/relationships/image" Target="../media/image225.jpg"/><Relationship Id="rId4" Type="http://schemas.openxmlformats.org/officeDocument/2006/relationships/image" Target="../media/image224.png"/><Relationship Id="rId9" Type="http://schemas.openxmlformats.org/officeDocument/2006/relationships/image" Target="../media/image2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78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77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network2-wom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6725" y="2176398"/>
            <a:ext cx="4566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Lingotek + Drupal: </a:t>
            </a:r>
            <a:endParaRPr lang="en-US" sz="3200" b="1" dirty="0" smtClean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The </a:t>
            </a:r>
            <a:r>
              <a:rPr lang="en-US" sz="2400" b="1" dirty="0">
                <a:solidFill>
                  <a:schemeClr val="accent2"/>
                </a:solidFill>
              </a:rPr>
              <a:t>Power to Translate is Now Inside Drupal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29484" y="5978774"/>
            <a:ext cx="1463177" cy="75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17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1200" b="0" dirty="0" smtClean="0">
                <a:solidFill>
                  <a:schemeClr val="accent2"/>
                </a:solidFill>
              </a:rPr>
              <a:t>Bull Weber</a:t>
            </a:r>
          </a:p>
          <a:p>
            <a:r>
              <a:rPr lang="en-US" sz="1200" b="0" dirty="0" smtClean="0">
                <a:solidFill>
                  <a:schemeClr val="accent2"/>
                </a:solidFill>
              </a:rPr>
              <a:t>Director of Sales</a:t>
            </a:r>
          </a:p>
          <a:p>
            <a:r>
              <a:rPr lang="en-US" sz="1200" b="0" dirty="0" smtClean="0">
                <a:solidFill>
                  <a:schemeClr val="accent2"/>
                </a:solidFill>
              </a:rPr>
              <a:t>Lingotek</a:t>
            </a:r>
            <a:endParaRPr lang="en-US" sz="1200" b="0" dirty="0">
              <a:solidFill>
                <a:schemeClr val="accent2"/>
              </a:solidFill>
            </a:endParaRPr>
          </a:p>
        </p:txBody>
      </p:sp>
      <p:pic>
        <p:nvPicPr>
          <p:cNvPr id="12" name="Picture 5" descr="LT_logo_tag_horz_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9" y="4584700"/>
            <a:ext cx="56149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36"/>
          <p:cNvGrpSpPr>
            <a:grpSpLocks/>
          </p:cNvGrpSpPr>
          <p:nvPr/>
        </p:nvGrpSpPr>
        <p:grpSpPr bwMode="auto">
          <a:xfrm>
            <a:off x="179388" y="1633538"/>
            <a:ext cx="8767762" cy="3840162"/>
            <a:chOff x="0" y="0"/>
            <a:chExt cx="7856" cy="3440"/>
          </a:xfrm>
        </p:grpSpPr>
        <p:pic>
          <p:nvPicPr>
            <p:cNvPr id="368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1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1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8" name="Picture 1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9" name="Picture 2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0" name="Picture 2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1" name="Picture 2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2" name="Picture 2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3" name="Picture 24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4" name="Picture 2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5" name="Picture 26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6" name="Picture 27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7" name="Picture 2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8" name="Picture 2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9" name="Picture 3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0" name="Picture 3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1" name="Picture 3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2" name="Picture 3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3" name="Picture 34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4" name="Picture 3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7" name="Picture 3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4" name="Picture 3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5" name="Picture 3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31950"/>
            <a:ext cx="8770937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40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2365738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7584127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24868017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9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20520892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Box 10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39261301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Box 12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1124009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1" y="1635124"/>
            <a:ext cx="87503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1"/>
          <p:cNvSpPr>
            <a:spLocks/>
          </p:cNvSpPr>
          <p:nvPr/>
        </p:nvSpPr>
        <p:spPr bwMode="auto">
          <a:xfrm>
            <a:off x="973206" y="2416096"/>
            <a:ext cx="719921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sz="4100" dirty="0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Insufficient </a:t>
            </a:r>
            <a:r>
              <a:rPr lang="en-US" sz="4100" dirty="0" err="1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manhours</a:t>
            </a:r>
            <a:r>
              <a:rPr lang="en-US" sz="4100" dirty="0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 available</a:t>
            </a:r>
          </a:p>
          <a:p>
            <a:pPr algn="ctr" eaLnBrk="1" hangingPunct="1"/>
            <a:r>
              <a:rPr lang="en-US" sz="4100" dirty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t</a:t>
            </a:r>
            <a:r>
              <a:rPr lang="en-US" sz="4100" dirty="0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o </a:t>
            </a:r>
            <a:r>
              <a:rPr lang="en-US" sz="4100" dirty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k</a:t>
            </a:r>
            <a:r>
              <a:rPr lang="en-US" sz="4100" dirty="0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eep up with the pace </a:t>
            </a:r>
          </a:p>
          <a:p>
            <a:pPr algn="ctr" eaLnBrk="1" hangingPunct="1"/>
            <a:r>
              <a:rPr lang="en-US" sz="4100" dirty="0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and volume of change</a:t>
            </a:r>
          </a:p>
          <a:p>
            <a:pPr algn="ctr" eaLnBrk="1" hangingPunct="1"/>
            <a:endParaRPr lang="en-US" sz="4100" dirty="0">
              <a:solidFill>
                <a:prstClr val="black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  <p:sp>
        <p:nvSpPr>
          <p:cNvPr id="44044" name="TextBox 13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358683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11"/>
          <p:cNvSpPr>
            <a:spLocks/>
          </p:cNvSpPr>
          <p:nvPr/>
        </p:nvSpPr>
        <p:spPr bwMode="auto">
          <a:xfrm>
            <a:off x="1727765" y="3105972"/>
            <a:ext cx="569008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00" dirty="0" smtClean="0">
                <a:solidFill>
                  <a:prstClr val="black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Too many </a:t>
            </a:r>
            <a:r>
              <a:rPr lang="en-US" sz="4100" dirty="0">
                <a:solidFill>
                  <a:prstClr val="black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m</a:t>
            </a:r>
            <a:r>
              <a:rPr lang="en-US" sz="4100" dirty="0" smtClean="0">
                <a:solidFill>
                  <a:prstClr val="black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anual </a:t>
            </a:r>
            <a:r>
              <a:rPr lang="en-US" sz="4100" dirty="0">
                <a:solidFill>
                  <a:prstClr val="black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s</a:t>
            </a:r>
            <a:r>
              <a:rPr lang="en-US" sz="4100" dirty="0" smtClean="0">
                <a:solidFill>
                  <a:prstClr val="black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teps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00" dirty="0" smtClean="0">
                <a:solidFill>
                  <a:prstClr val="black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in translation process</a:t>
            </a:r>
            <a:endParaRPr lang="en-US" sz="4100" dirty="0">
              <a:solidFill>
                <a:prstClr val="black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  <p:sp>
        <p:nvSpPr>
          <p:cNvPr id="43020" name="TextBox 12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30729929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6524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6524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524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87503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11"/>
          <p:cNvSpPr>
            <a:spLocks/>
          </p:cNvSpPr>
          <p:nvPr/>
        </p:nvSpPr>
        <p:spPr bwMode="auto">
          <a:xfrm>
            <a:off x="1799700" y="3424237"/>
            <a:ext cx="554626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sz="4100" dirty="0" smtClean="0">
                <a:solidFill>
                  <a:prstClr val="black"/>
                </a:solidFill>
                <a:latin typeface="Avenir Roman"/>
                <a:ea typeface="Avenir Roman"/>
                <a:cs typeface="Avenir Roman"/>
                <a:sym typeface="Avenir Roman"/>
              </a:rPr>
              <a:t>Not Enough Automation</a:t>
            </a:r>
            <a:endParaRPr lang="en-US" sz="4100" dirty="0">
              <a:solidFill>
                <a:prstClr val="black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  <p:sp>
        <p:nvSpPr>
          <p:cNvPr id="45068" name="TextBox 12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</p:spTree>
    <p:extLst>
      <p:ext uri="{BB962C8B-B14F-4D97-AF65-F5344CB8AC3E}">
        <p14:creationId xmlns:p14="http://schemas.microsoft.com/office/powerpoint/2010/main" val="183113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5"/>
          <p:cNvSpPr>
            <a:spLocks noGrp="1"/>
          </p:cNvSpPr>
          <p:nvPr>
            <p:ph type="title"/>
          </p:nvPr>
        </p:nvSpPr>
        <p:spPr>
          <a:xfrm>
            <a:off x="0" y="457200"/>
            <a:ext cx="3502025" cy="1143000"/>
          </a:xfrm>
        </p:spPr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Solution</a:t>
            </a:r>
          </a:p>
        </p:txBody>
      </p:sp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3098800" y="30892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73100" y="2149475"/>
            <a:ext cx="80518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Lingotek</a:t>
            </a: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/>
              <a:t>We provide </a:t>
            </a:r>
            <a:r>
              <a:rPr lang="en-US" sz="2400" dirty="0" smtClean="0"/>
              <a:t>customers with </a:t>
            </a:r>
            <a:r>
              <a:rPr lang="en-US" sz="2400" dirty="0"/>
              <a:t>a flexible, automated solution for managing their multilingual </a:t>
            </a:r>
            <a:r>
              <a:rPr lang="en-US" sz="2400" dirty="0" smtClean="0"/>
              <a:t>content workflows </a:t>
            </a:r>
            <a:r>
              <a:rPr lang="en-US" sz="2400" dirty="0"/>
              <a:t>– saving them time, money and mistakes.</a:t>
            </a:r>
          </a:p>
        </p:txBody>
      </p:sp>
    </p:spTree>
    <p:extLst>
      <p:ext uri="{BB962C8B-B14F-4D97-AF65-F5344CB8AC3E}">
        <p14:creationId xmlns:p14="http://schemas.microsoft.com/office/powerpoint/2010/main" val="38175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71550" lvl="1" indent="-514350"/>
            <a:r>
              <a:rPr lang="en-US" sz="2800" dirty="0"/>
              <a:t>Introduction to </a:t>
            </a:r>
            <a:r>
              <a:rPr lang="en-US" sz="2800" b="1" i="1" dirty="0">
                <a:solidFill>
                  <a:schemeClr val="accent2"/>
                </a:solidFill>
              </a:rPr>
              <a:t>Lingotek</a:t>
            </a:r>
          </a:p>
          <a:p>
            <a:pPr marL="971550" lvl="1" indent="-514350"/>
            <a:r>
              <a:rPr lang="en-US" sz="2800" dirty="0">
                <a:solidFill>
                  <a:schemeClr val="tx1"/>
                </a:solidFill>
              </a:rPr>
              <a:t>Today’s challenges with multilingual sites</a:t>
            </a:r>
          </a:p>
          <a:p>
            <a:pPr marL="971550" lvl="1" indent="-514350"/>
            <a:r>
              <a:rPr lang="en-US" sz="2800" dirty="0">
                <a:solidFill>
                  <a:schemeClr val="tx1"/>
                </a:solidFill>
              </a:rPr>
              <a:t>A flexible, agile solution – INSIDE DRUPAL!</a:t>
            </a:r>
          </a:p>
          <a:p>
            <a:pPr marL="971550" lvl="1" indent="-514350"/>
            <a:r>
              <a:rPr lang="en-US" sz="2800" dirty="0">
                <a:solidFill>
                  <a:schemeClr val="tx1"/>
                </a:solidFill>
              </a:rPr>
              <a:t>High-level tour of Lingotek Translation module:</a:t>
            </a:r>
          </a:p>
          <a:p>
            <a:pPr marL="1371600" lvl="2" indent="-514350"/>
            <a:r>
              <a:rPr lang="en-US" sz="2800" dirty="0">
                <a:solidFill>
                  <a:schemeClr val="tx1"/>
                </a:solidFill>
              </a:rPr>
              <a:t>Installation and set-up</a:t>
            </a:r>
          </a:p>
          <a:p>
            <a:pPr marL="1371600" lvl="2" indent="-514350"/>
            <a:r>
              <a:rPr lang="en-US" sz="2800" dirty="0">
                <a:solidFill>
                  <a:schemeClr val="tx1"/>
                </a:solidFill>
              </a:rPr>
              <a:t>Quick look at some workflows</a:t>
            </a:r>
            <a:endParaRPr lang="en-US" sz="2800" dirty="0"/>
          </a:p>
          <a:p>
            <a:pPr marL="971550" lvl="1" indent="-514350"/>
            <a:r>
              <a:rPr lang="en-US" sz="2800" dirty="0" smtClean="0">
                <a:solidFill>
                  <a:schemeClr val="tx1"/>
                </a:solidFill>
              </a:rPr>
              <a:t>Case Studies</a:t>
            </a:r>
            <a:endParaRPr lang="en-US" sz="2800" dirty="0">
              <a:solidFill>
                <a:schemeClr val="tx1"/>
              </a:solidFill>
            </a:endParaRPr>
          </a:p>
          <a:p>
            <a:pPr marL="971550" lvl="1" indent="-514350"/>
            <a:r>
              <a:rPr lang="en-US" sz="2800" dirty="0">
                <a:solidFill>
                  <a:schemeClr val="tx1"/>
                </a:solidFill>
              </a:rPr>
              <a:t>Q&amp;A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686800" cy="4822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Verdana" panose="020B0604030504040204" pitchFamily="34" charset="0"/>
                <a:cs typeface="Verdana" panose="020B0604030504040204" pitchFamily="34" charset="0"/>
              </a:rPr>
              <a:t>Enabling Continuous Multilingual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74013" y="6356350"/>
            <a:ext cx="7127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695475-5B06-4139-80DB-205DB8267575}" type="slidenum">
              <a:rPr lang="en-US">
                <a:solidFill>
                  <a:srgbClr val="6C777E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6C777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54" y="496491"/>
            <a:ext cx="5845215" cy="58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Automated Workflows</a:t>
            </a:r>
          </a:p>
        </p:txBody>
      </p:sp>
      <p:sp>
        <p:nvSpPr>
          <p:cNvPr id="27651" name="Content Placeholder 9"/>
          <p:cNvSpPr>
            <a:spLocks noGrp="1"/>
          </p:cNvSpPr>
          <p:nvPr>
            <p:ph idx="1"/>
          </p:nvPr>
        </p:nvSpPr>
        <p:spPr bwMode="auto">
          <a:xfrm>
            <a:off x="457200" y="1173163"/>
            <a:ext cx="8229600" cy="5033962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ct val="0"/>
              </a:spcAft>
              <a:buFont typeface="Lucida Grande"/>
              <a:buNone/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Content Value Index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74013" y="6356350"/>
            <a:ext cx="7127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EBABB5-9EF5-41DD-9367-AB90B2743211}" type="slidenum">
              <a:rPr lang="en-US">
                <a:solidFill>
                  <a:srgbClr val="6C777E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6C777E"/>
              </a:solidFill>
            </a:endParaRPr>
          </a:p>
        </p:txBody>
      </p:sp>
      <p:grpSp>
        <p:nvGrpSpPr>
          <p:cNvPr id="27653" name="Group 13"/>
          <p:cNvGrpSpPr>
            <a:grpSpLocks/>
          </p:cNvGrpSpPr>
          <p:nvPr/>
        </p:nvGrpSpPr>
        <p:grpSpPr bwMode="auto">
          <a:xfrm>
            <a:off x="733425" y="1825625"/>
            <a:ext cx="7953375" cy="4038600"/>
            <a:chOff x="963612" y="2169021"/>
            <a:chExt cx="7953376" cy="4038600"/>
          </a:xfrm>
        </p:grpSpPr>
        <p:pic>
          <p:nvPicPr>
            <p:cNvPr id="27654" name="Picture 10" descr="cvi_pro_l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12" y="4861421"/>
              <a:ext cx="7953376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11" descr="cvi_com_l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12" y="3515221"/>
              <a:ext cx="7953376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2" descr="cvi_auto_l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12" y="2169021"/>
              <a:ext cx="7953376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1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935038"/>
            <a:ext cx="403542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23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7" name="Picture 26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8150"/>
            <a:ext cx="3481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81983" y="5738813"/>
            <a:ext cx="2857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728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8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3350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935038"/>
            <a:ext cx="403542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8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9" name="Picture 25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0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1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2" name="Picture 28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8150"/>
            <a:ext cx="3481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3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3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0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Picture 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3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6" name="Picture 4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1" name="Picture 4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4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429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4" name="Picture 48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9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6" name="Picture 50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5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8" name="Picture 52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57" name="Picture 5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342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697856" presetClass="entr" presetSubtype="4323549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6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6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7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8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9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88220" y="5600020"/>
            <a:ext cx="2857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935038"/>
            <a:ext cx="403542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1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8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9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25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4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5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6" name="Picture 28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8150"/>
            <a:ext cx="3481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7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8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9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0" name="Picture 3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1" name="Picture 3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2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3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4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5" name="Picture 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6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7" name="Picture 3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8" name="Picture 4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9" name="Picture 4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0" name="Picture 4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1" name="Picture 4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2" name="Picture 4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3" name="Picture 4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4" name="Picture 4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429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5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6" name="Picture 48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7" name="Picture 49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8" name="Picture 50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9" name="Picture 5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80" name="Picture 52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3" name="Picture 5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4" name="Picture 54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598613"/>
            <a:ext cx="6429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5" name="Picture 55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2494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6" name="Picture 56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7" name="Picture 57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494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8" name="Picture 58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9" name="Picture 59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0" name="Picture 60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1" name="Picture 61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90" name="Picture 53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483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0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30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30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30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3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3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30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30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30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 fill="hold"/>
                                        <p:tgtEl>
                                          <p:spTgt spid="30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30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30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3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3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30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30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955925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935038"/>
            <a:ext cx="403542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1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3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5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6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7" name="Picture 25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8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9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0" name="Picture 28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8150"/>
            <a:ext cx="3481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1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86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2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3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2494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4" name="Picture 3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5" name="Picture 3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6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0195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7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8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9" name="Picture 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05288"/>
            <a:ext cx="642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0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1" name="Picture 3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2" name="Picture 4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3" name="Picture 4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4" name="Picture 4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5" name="Picture 4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6" name="Picture 4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90195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7" name="Picture 4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4413"/>
            <a:ext cx="633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8" name="Picture 4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554413"/>
            <a:ext cx="6429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9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0" name="Picture 48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5544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1" name="Picture 49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052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2" name="Picture 50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3" name="Picture 5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4" name="Picture 52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2052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5" name="Picture 54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6" name="Picture 55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598613"/>
            <a:ext cx="6429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7" name="Picture 56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2494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8" name="Picture 57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09" name="Picture 58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494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10" name="Picture 59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11" name="Picture 60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12" name="Picture 61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13" name="Picture 62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7" name="Picture 63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01950"/>
            <a:ext cx="6334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8" name="Picture 64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2494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9" name="Picture 65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86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0" name="Picture 66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2494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1" name="Picture 67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554413"/>
            <a:ext cx="635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2" name="Picture 68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598613"/>
            <a:ext cx="6429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3" name="Picture 69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249488"/>
            <a:ext cx="633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4" name="Picture 70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4948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5" name="Picture 71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05288"/>
            <a:ext cx="633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23" name="Picture 53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598613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007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698240" presetClass="entr" presetSubtype="4414016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"/>
                                        <p:tgtEl>
                                          <p:spTgt spid="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"/>
                                        <p:tgtEl>
                                          <p:spTgt spid="3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"/>
                                        <p:tgtEl>
                                          <p:spTgt spid="3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"/>
                                        <p:tgtEl>
                                          <p:spTgt spid="3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"/>
                                        <p:tgtEl>
                                          <p:spTgt spid="3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"/>
                                        <p:tgtEl>
                                          <p:spTgt spid="3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"/>
                                        <p:tgtEl>
                                          <p:spTgt spid="3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"/>
                                        <p:tgtEl>
                                          <p:spTgt spid="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and Initial Translation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</a:t>
            </a:r>
          </a:p>
          <a:p>
            <a:pPr lvl="1"/>
            <a:r>
              <a:rPr lang="en-US" dirty="0" smtClean="0"/>
              <a:t>Installing the </a:t>
            </a:r>
            <a:r>
              <a:rPr lang="en-US" i="1" dirty="0" smtClean="0">
                <a:solidFill>
                  <a:schemeClr val="accent2"/>
                </a:solidFill>
              </a:rPr>
              <a:t>Lingotek Translation </a:t>
            </a:r>
            <a:r>
              <a:rPr lang="en-US" dirty="0" smtClean="0">
                <a:solidFill>
                  <a:schemeClr val="tx1"/>
                </a:solidFill>
              </a:rPr>
              <a:t>Module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and Enabling it</a:t>
            </a:r>
          </a:p>
          <a:p>
            <a:r>
              <a:rPr lang="en-US" dirty="0" smtClean="0"/>
              <a:t>Configure</a:t>
            </a:r>
          </a:p>
          <a:p>
            <a:pPr lvl="1"/>
            <a:r>
              <a:rPr lang="en-US" dirty="0" smtClean="0"/>
              <a:t>Setting up your account and system settings for Multilingual content.</a:t>
            </a:r>
          </a:p>
          <a:p>
            <a:r>
              <a:rPr lang="en-US" dirty="0" smtClean="0"/>
              <a:t>Machine Translate</a:t>
            </a:r>
          </a:p>
          <a:p>
            <a:pPr lvl="1"/>
            <a:r>
              <a:rPr lang="en-US" dirty="0" smtClean="0"/>
              <a:t>Selecting a language and Machine Translating your entire website. </a:t>
            </a:r>
          </a:p>
          <a:p>
            <a:r>
              <a:rPr lang="en-US" dirty="0" smtClean="0"/>
              <a:t>Enjoy!</a:t>
            </a:r>
          </a:p>
          <a:p>
            <a:pPr lvl="1"/>
            <a:r>
              <a:rPr lang="en-US" dirty="0" smtClean="0"/>
              <a:t>See the Website in English and Spanish!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7539623" y="1151252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38998" y="1151252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012985" y="1151252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29867" y="1423919"/>
            <a:ext cx="7128110" cy="5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1143000"/>
          </a:xfrm>
        </p:spPr>
        <p:txBody>
          <a:bodyPr/>
          <a:lstStyle/>
          <a:p>
            <a:r>
              <a:rPr lang="en-US" dirty="0" smtClean="0"/>
              <a:t>Setup and Initial Translation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052524" y="4232718"/>
            <a:ext cx="712133" cy="365125"/>
          </a:xfrm>
        </p:spPr>
        <p:txBody>
          <a:bodyPr/>
          <a:lstStyle/>
          <a:p>
            <a:fld id="{B90BDE9C-CE80-F841-9DF1-8D61E71975C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31829" y="1769130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539624" y="1156498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10945" y="1156497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38998" y="1156496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3771" y="1775935"/>
            <a:ext cx="279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Translate Site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96984" y="1775935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Enjoy!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457199" y="1156498"/>
            <a:ext cx="7627759" cy="545337"/>
            <a:chOff x="609600" y="1308896"/>
            <a:chExt cx="7627759" cy="545337"/>
          </a:xfrm>
        </p:grpSpPr>
        <p:sp>
          <p:nvSpPr>
            <p:cNvPr id="63" name="Oval 62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5528" y="1166893"/>
            <a:ext cx="7627759" cy="545337"/>
            <a:chOff x="609600" y="1308896"/>
            <a:chExt cx="7627759" cy="545337"/>
          </a:xfrm>
          <a:solidFill>
            <a:schemeClr val="bg1"/>
          </a:solidFill>
        </p:grpSpPr>
        <p:sp>
          <p:nvSpPr>
            <p:cNvPr id="58" name="Oval 5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65528" y="1166895"/>
            <a:ext cx="7627759" cy="545337"/>
            <a:chOff x="609600" y="1308896"/>
            <a:chExt cx="7627759" cy="545337"/>
          </a:xfrm>
          <a:solidFill>
            <a:schemeClr val="bg1"/>
          </a:solidFill>
        </p:grpSpPr>
        <p:sp>
          <p:nvSpPr>
            <p:cNvPr id="48" name="Oval 4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65528" y="1166897"/>
            <a:ext cx="7627759" cy="545337"/>
            <a:chOff x="609600" y="1308896"/>
            <a:chExt cx="7627759" cy="545337"/>
          </a:xfrm>
        </p:grpSpPr>
        <p:sp>
          <p:nvSpPr>
            <p:cNvPr id="68" name="Oval 6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pic>
        <p:nvPicPr>
          <p:cNvPr id="1052" name="Picture 28" descr="C:\Users\Joe Wood\Documents\Snagit\Reduced\SNAG-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Joe Wood\Documents\Snagit\Reduced\SNAG-0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Joe Wood\Documents\Snagit\Reduced\SNAG-00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Joe Wood\Documents\Snagit\Reduced\SNAG-00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Joe Wood\Documents\Snagit\Reduced\SNAG-00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Joe Wood\Documents\Snagit\Reduced\SNAG-00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Joe Wood\Documents\Snagit\Reduced\SNAG-00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Joe Wood\Documents\Snagit\Reduced\SNAG-00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Joe Wood\Documents\Snagit\Reduced\SNAG-00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Joe Wood\Documents\Snagit\Reduced\SNAG-00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Joe Wood\Documents\Snagit\Reduced\SNAG-001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Joe Wood\Documents\Snagit\Reduced\SNAG-001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Joe Wood\Documents\Snagit\Reduced\SNAG-001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C:\Users\Joe Wood\Documents\Snagit\Reduced\SNAG-0015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1" y="248646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:\Users\Joe Wood\Documents\Snagit\Reduced\SNAG-001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276858" y="177308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</a:t>
            </a:r>
            <a:endParaRPr lang="en-US" dirty="0"/>
          </a:p>
        </p:txBody>
      </p:sp>
      <p:pic>
        <p:nvPicPr>
          <p:cNvPr id="1067" name="Picture 43" descr="C:\Users\Joe Wood\Documents\Snagit\Reduced\SNAG-0017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" y="248646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C:\Users\Joe Wood\Documents\Snagit\Reduced\SNAG-0019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" y="2492036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C:\Users\Joe Wood\Documents\Snagit\Reduced\SNAG-0020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6" y="2492036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C:\Users\Joe Wood\Documents\Snagit\Reduced\SNAG-0021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" y="2492036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C:\Users\Joe Wood\Documents\Snagit\Reduced\SNAG-0022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" y="2492036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C:\Users\Joe Wood\Documents\Snagit\Reduced\SNAG-0023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5" y="2492036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C:\Users\Joe Wood\Documents\Snagit\Reduced\SNAG-0025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6" y="2492036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Translation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English Content</a:t>
            </a:r>
          </a:p>
          <a:p>
            <a:pPr lvl="1"/>
            <a:r>
              <a:rPr lang="en-US" dirty="0" smtClean="0"/>
              <a:t>Creating a new Article in English</a:t>
            </a:r>
          </a:p>
          <a:p>
            <a:r>
              <a:rPr lang="en-US" dirty="0" smtClean="0"/>
              <a:t>Selecting Workflow </a:t>
            </a:r>
          </a:p>
          <a:p>
            <a:pPr lvl="1"/>
            <a:r>
              <a:rPr lang="en-US" dirty="0" smtClean="0"/>
              <a:t>At the Node Level, you can pick different workflows for Translation</a:t>
            </a:r>
          </a:p>
          <a:p>
            <a:r>
              <a:rPr lang="en-US" dirty="0" smtClean="0"/>
              <a:t>Using the TMS</a:t>
            </a:r>
          </a:p>
          <a:p>
            <a:pPr lvl="1"/>
            <a:r>
              <a:rPr lang="en-US" dirty="0" smtClean="0"/>
              <a:t>Utilizing the TMS to Assign work to users</a:t>
            </a:r>
          </a:p>
          <a:p>
            <a:pPr lvl="1"/>
            <a:r>
              <a:rPr lang="en-US" dirty="0" smtClean="0"/>
              <a:t>Users can easily find translations and Edit the Machine Translation.</a:t>
            </a:r>
          </a:p>
          <a:p>
            <a:r>
              <a:rPr lang="en-US" dirty="0" smtClean="0"/>
              <a:t>Download Translation</a:t>
            </a:r>
          </a:p>
          <a:p>
            <a:pPr lvl="1"/>
            <a:r>
              <a:rPr lang="en-US" dirty="0" smtClean="0"/>
              <a:t>Easily download the content to Lingotek </a:t>
            </a:r>
          </a:p>
        </p:txBody>
      </p:sp>
    </p:spTree>
    <p:extLst>
      <p:ext uri="{BB962C8B-B14F-4D97-AF65-F5344CB8AC3E}">
        <p14:creationId xmlns:p14="http://schemas.microsoft.com/office/powerpoint/2010/main" val="14520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7539623" y="1151252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38998" y="1151252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012985" y="1151252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7200" y="1156498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29867" y="1423919"/>
            <a:ext cx="7128110" cy="5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1143000"/>
          </a:xfrm>
        </p:spPr>
        <p:txBody>
          <a:bodyPr/>
          <a:lstStyle/>
          <a:p>
            <a:r>
              <a:rPr lang="en-US" dirty="0" smtClean="0"/>
              <a:t>Internal Translation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838773"/>
            <a:ext cx="194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Create Content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18434" y="1824711"/>
            <a:ext cx="239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Selecting Workflow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" y="1156498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539624" y="1156498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10945" y="1156497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38998" y="1156496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0190" y="182471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TMS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16263" y="1838773"/>
            <a:ext cx="193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D/L Translation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457199" y="1156498"/>
            <a:ext cx="7627759" cy="545337"/>
            <a:chOff x="609600" y="1308896"/>
            <a:chExt cx="7627759" cy="545337"/>
          </a:xfrm>
        </p:grpSpPr>
        <p:sp>
          <p:nvSpPr>
            <p:cNvPr id="63" name="Oval 62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57199" y="1156500"/>
            <a:ext cx="7627759" cy="545337"/>
            <a:chOff x="609600" y="1308896"/>
            <a:chExt cx="7627759" cy="545337"/>
          </a:xfrm>
          <a:solidFill>
            <a:schemeClr val="bg1"/>
          </a:solidFill>
        </p:grpSpPr>
        <p:sp>
          <p:nvSpPr>
            <p:cNvPr id="58" name="Oval 5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57200" y="1160775"/>
            <a:ext cx="7627759" cy="545337"/>
            <a:chOff x="609600" y="1308896"/>
            <a:chExt cx="7627759" cy="545337"/>
          </a:xfrm>
          <a:solidFill>
            <a:schemeClr val="bg1"/>
          </a:solidFill>
        </p:grpSpPr>
        <p:sp>
          <p:nvSpPr>
            <p:cNvPr id="48" name="Oval 4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57200" y="1160775"/>
            <a:ext cx="7627759" cy="545337"/>
            <a:chOff x="609600" y="1308896"/>
            <a:chExt cx="7627759" cy="545337"/>
          </a:xfrm>
        </p:grpSpPr>
        <p:sp>
          <p:nvSpPr>
            <p:cNvPr id="68" name="Oval 6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92024" y="1308898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pic>
        <p:nvPicPr>
          <p:cNvPr id="1027" name="Picture 3" descr="C:\Users\Joe Wood\Documents\Snagit\Reduced-Internal\SNAG-00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e Wood\Documents\Snagit\Reduced-Internal\SNAG-00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e Wood\Documents\Snagit\Reduced-Internal\SNAG-00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oe Wood\Documents\Snagit\Reduced-Internal\SNAG-00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6" y="237013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oe Wood\Documents\Snagit\Reduced-Internal\SNAG-00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oe Wood\Documents\Snagit\Reduced-Internal\SNAG-003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1" y="2369034"/>
            <a:ext cx="6637066" cy="38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Joe Wood\Documents\Snagit\Reduced-Internal\SNAG-003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1" y="2369032"/>
            <a:ext cx="6637068" cy="38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Joe Wood\Documents\Snagit\Reduced-Internal\SNAG-003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Joe Wood\Documents\Snagit\Reduced-Internal\SNAG-004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6" y="2370138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Joe Wood\Documents\Snagit\Reduced-Internal\SNAG-004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Joe Wood\Documents\Snagit\Reduced-Internal\SNAG-004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Joe Wood\Documents\Snagit\Reduced-Internal\SNAG-004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Joe Wood\Documents\Snagit\Reduced-Internal\SNAG-004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5" y="2370138"/>
            <a:ext cx="709453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Joe Wood\Documents\Snagit\Reduced-Internal\SNAG-0045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" y="2388385"/>
            <a:ext cx="709453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003" y="2260303"/>
            <a:ext cx="738502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Introducing Lingotek</a:t>
            </a:r>
          </a:p>
        </p:txBody>
      </p:sp>
      <p:sp>
        <p:nvSpPr>
          <p:cNvPr id="18435" name="Content Placeholder 9"/>
          <p:cNvSpPr>
            <a:spLocks noGrp="1"/>
          </p:cNvSpPr>
          <p:nvPr>
            <p:ph idx="1"/>
          </p:nvPr>
        </p:nvSpPr>
        <p:spPr bwMode="auto"/>
        <p:txBody>
          <a:bodyPr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971550" lvl="1" indent="-514350">
              <a:spcAft>
                <a:spcPct val="0"/>
              </a:spcAft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Founded in 2006</a:t>
            </a:r>
          </a:p>
          <a:p>
            <a:pPr marL="971550" lvl="1" indent="-514350">
              <a:spcAft>
                <a:spcPct val="0"/>
              </a:spcAft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Based in Salt Lake City, Utah</a:t>
            </a:r>
          </a:p>
          <a:p>
            <a:pPr marL="971550" lvl="1" indent="-514350">
              <a:spcAft>
                <a:spcPct val="0"/>
              </a:spcAft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Focus is cloud-based </a:t>
            </a:r>
            <a:r>
              <a:rPr lang="en-US" i="1" dirty="0" smtClean="0">
                <a:solidFill>
                  <a:schemeClr val="accent2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Translation Management System</a:t>
            </a:r>
            <a:r>
              <a:rPr lang="en-US" dirty="0" smtClean="0">
                <a:solidFill>
                  <a:schemeClr val="accent2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i="1" dirty="0" smtClean="0">
                <a:solidFill>
                  <a:schemeClr val="accent2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(TMS) </a:t>
            </a: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that enables continuous multilingual content synchronization</a:t>
            </a:r>
          </a:p>
          <a:p>
            <a:pPr marL="971550" lvl="1" indent="-514350">
              <a:spcAft>
                <a:spcPct val="0"/>
              </a:spcAft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Deep integration with Drupal via </a:t>
            </a:r>
            <a:r>
              <a:rPr lang="en-US" i="1" dirty="0" smtClean="0">
                <a:solidFill>
                  <a:schemeClr val="accent2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Lingotek Translation</a:t>
            </a: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 module </a:t>
            </a:r>
          </a:p>
          <a:p>
            <a:pPr marL="971550" lvl="1" indent="-514350">
              <a:spcAft>
                <a:spcPct val="0"/>
              </a:spcAft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>Extensive and highly capable Professional Translation services group compliments core software offering</a:t>
            </a:r>
          </a:p>
          <a:p>
            <a:pPr marL="971550" lvl="1" indent="-514350">
              <a:spcAft>
                <a:spcPct val="0"/>
              </a:spcAft>
            </a:pPr>
            <a:endParaRPr lang="en-US" dirty="0" smtClean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857250" lvl="2" indent="0">
              <a:spcAft>
                <a:spcPct val="0"/>
              </a:spcAft>
              <a:buNone/>
            </a:pPr>
            <a: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cs typeface="Verdana" panose="020B0604030504040204" pitchFamily="34" charset="0"/>
              </a:rPr>
            </a:br>
            <a:endParaRPr lang="en-US" sz="3200" dirty="0" smtClean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0516952-A4DE-4BDA-BC58-D402390E7BEE}" type="slidenum">
              <a:rPr lang="en-US">
                <a:solidFill>
                  <a:srgbClr val="6C777E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6C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Translation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Changing the Settings</a:t>
            </a:r>
          </a:p>
          <a:p>
            <a:pPr lvl="1"/>
            <a:r>
              <a:rPr lang="en-US" dirty="0" smtClean="0"/>
              <a:t>Select the Professional Translation Profile.</a:t>
            </a:r>
          </a:p>
          <a:p>
            <a:r>
              <a:rPr lang="en-US" dirty="0" smtClean="0"/>
              <a:t>Monitor Translation Progress</a:t>
            </a:r>
          </a:p>
          <a:p>
            <a:pPr lvl="1"/>
            <a:r>
              <a:rPr lang="en-US" dirty="0" smtClean="0"/>
              <a:t>Utilize the Dashboard and Node Status to monitor the Translators Progress.</a:t>
            </a:r>
          </a:p>
          <a:p>
            <a:r>
              <a:rPr lang="en-US" dirty="0" smtClean="0"/>
              <a:t>Translated Content Updated</a:t>
            </a:r>
          </a:p>
          <a:p>
            <a:pPr lvl="1"/>
            <a:r>
              <a:rPr lang="en-US" dirty="0" smtClean="0"/>
              <a:t>New Updates can be immediately published or subject to internal review. </a:t>
            </a:r>
          </a:p>
        </p:txBody>
      </p:sp>
    </p:spTree>
    <p:extLst>
      <p:ext uri="{BB962C8B-B14F-4D97-AF65-F5344CB8AC3E}">
        <p14:creationId xmlns:p14="http://schemas.microsoft.com/office/powerpoint/2010/main" val="37276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6616280" y="1109689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90267" y="1109689"/>
            <a:ext cx="545335" cy="54533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634482" y="1114935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907149" y="1382356"/>
            <a:ext cx="5136779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1143000"/>
          </a:xfrm>
        </p:spPr>
        <p:txBody>
          <a:bodyPr/>
          <a:lstStyle/>
          <a:p>
            <a:r>
              <a:rPr lang="en-US" dirty="0" smtClean="0"/>
              <a:t>Professional Translation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5152" y="1727567"/>
            <a:ext cx="184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Create a Node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80832" y="1727567"/>
            <a:ext cx="278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Watching the Progress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34482" y="1114935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88227" y="1114934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616280" y="1114933"/>
            <a:ext cx="545335" cy="5453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9755" y="1727567"/>
            <a:ext cx="246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 Integration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1634481" y="1114935"/>
            <a:ext cx="5527133" cy="545337"/>
            <a:chOff x="609600" y="1308896"/>
            <a:chExt cx="5527133" cy="545337"/>
          </a:xfrm>
        </p:grpSpPr>
        <p:sp>
          <p:nvSpPr>
            <p:cNvPr id="63" name="Oval 62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634481" y="1114937"/>
            <a:ext cx="5527133" cy="545337"/>
            <a:chOff x="609600" y="1308896"/>
            <a:chExt cx="5527133" cy="545337"/>
          </a:xfrm>
          <a:solidFill>
            <a:schemeClr val="bg1"/>
          </a:solidFill>
        </p:grpSpPr>
        <p:sp>
          <p:nvSpPr>
            <p:cNvPr id="58" name="Oval 5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634482" y="1119212"/>
            <a:ext cx="5527133" cy="545337"/>
            <a:chOff x="609600" y="1308896"/>
            <a:chExt cx="5527133" cy="545337"/>
          </a:xfrm>
          <a:solidFill>
            <a:schemeClr val="bg1"/>
          </a:solidFill>
        </p:grpSpPr>
        <p:sp>
          <p:nvSpPr>
            <p:cNvPr id="48" name="Oval 4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634482" y="1119212"/>
            <a:ext cx="5527133" cy="545337"/>
            <a:chOff x="609600" y="1308896"/>
            <a:chExt cx="5527133" cy="545337"/>
          </a:xfrm>
        </p:grpSpPr>
        <p:sp>
          <p:nvSpPr>
            <p:cNvPr id="68" name="Oval 67"/>
            <p:cNvSpPr/>
            <p:nvPr/>
          </p:nvSpPr>
          <p:spPr>
            <a:xfrm>
              <a:off x="609600" y="1308898"/>
              <a:ext cx="545335" cy="54533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163345" y="1308897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591398" y="1308896"/>
              <a:ext cx="545335" cy="5453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1" y="2252689"/>
            <a:ext cx="6144767" cy="384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252689"/>
            <a:ext cx="6144768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Some Additional Workflows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Professional Translation + Internal Review/Edit</a:t>
            </a:r>
          </a:p>
          <a:p>
            <a:pPr lvl="1"/>
            <a:r>
              <a:rPr lang="en-US" sz="2000" dirty="0" smtClean="0"/>
              <a:t>Have content professionally translated and then reviewed/edited by internal in-country personnel</a:t>
            </a:r>
          </a:p>
          <a:p>
            <a:r>
              <a:rPr lang="en-US" sz="2400" dirty="0" smtClean="0"/>
              <a:t>Machine Translation + Internal Review/Edit</a:t>
            </a:r>
          </a:p>
          <a:p>
            <a:pPr lvl="1"/>
            <a:r>
              <a:rPr lang="en-US" sz="2000" dirty="0" smtClean="0"/>
              <a:t>Machine translate new or changed content, then have internal/in-country personnel review/edit results. (Requires less time, especially if translation memories and glossaries  are utilized.)</a:t>
            </a:r>
          </a:p>
          <a:p>
            <a:r>
              <a:rPr lang="en-US" sz="2400" dirty="0"/>
              <a:t>Machine Translation + </a:t>
            </a:r>
            <a:r>
              <a:rPr lang="en-US" sz="2400" dirty="0" smtClean="0"/>
              <a:t>Professional Review/Edit</a:t>
            </a:r>
            <a:endParaRPr lang="en-US" sz="2400" dirty="0"/>
          </a:p>
          <a:p>
            <a:pPr lvl="1"/>
            <a:r>
              <a:rPr lang="en-US" sz="2000" dirty="0"/>
              <a:t>Machine translate new or changed content, then have </a:t>
            </a:r>
            <a:r>
              <a:rPr lang="en-US" sz="2000" dirty="0" smtClean="0"/>
              <a:t>in-country professional agency review/edit </a:t>
            </a:r>
            <a:r>
              <a:rPr lang="en-US" sz="2000" dirty="0"/>
              <a:t>results. </a:t>
            </a:r>
            <a:r>
              <a:rPr lang="en-US" sz="2000" dirty="0" smtClean="0"/>
              <a:t>(Costs less money, </a:t>
            </a:r>
            <a:r>
              <a:rPr lang="en-US" sz="2000" dirty="0"/>
              <a:t>especially if translation </a:t>
            </a:r>
            <a:r>
              <a:rPr lang="en-US" sz="2000" dirty="0" smtClean="0"/>
              <a:t>memories and glossaries </a:t>
            </a:r>
            <a:r>
              <a:rPr lang="en-US" sz="2000" dirty="0"/>
              <a:t>are utilized</a:t>
            </a:r>
            <a:r>
              <a:rPr lang="en-US" sz="2000" dirty="0" smtClean="0"/>
              <a:t>.)</a:t>
            </a:r>
            <a:endParaRPr lang="en-US" sz="2000" dirty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82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Some Additional Workflows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Crowdsourced Translation + Internal Review/Edit</a:t>
            </a:r>
          </a:p>
          <a:p>
            <a:pPr lvl="1"/>
            <a:r>
              <a:rPr lang="en-US" sz="2000" dirty="0" smtClean="0"/>
              <a:t>Have translations made by site visitors reviewed/edited internally prior to being published in production.</a:t>
            </a:r>
          </a:p>
          <a:p>
            <a:r>
              <a:rPr lang="en-US" sz="2400" dirty="0"/>
              <a:t>Crowdsourced Translation + </a:t>
            </a:r>
            <a:r>
              <a:rPr lang="en-US" sz="2400" dirty="0" smtClean="0"/>
              <a:t>Professional Review/Edit</a:t>
            </a:r>
            <a:endParaRPr lang="en-US" sz="2400" dirty="0"/>
          </a:p>
          <a:p>
            <a:pPr lvl="1"/>
            <a:r>
              <a:rPr lang="en-US" sz="2000" dirty="0"/>
              <a:t>Have translations made by site visitors reviewed/edited </a:t>
            </a:r>
            <a:r>
              <a:rPr lang="en-US" sz="2000" dirty="0" smtClean="0"/>
              <a:t>by professional linguists prior </a:t>
            </a:r>
            <a:r>
              <a:rPr lang="en-US" sz="2000" dirty="0"/>
              <a:t>to being published in production</a:t>
            </a:r>
            <a:r>
              <a:rPr lang="en-US" sz="2000" dirty="0" smtClean="0"/>
              <a:t>.</a:t>
            </a:r>
          </a:p>
          <a:p>
            <a:r>
              <a:rPr lang="en-US" sz="2400" dirty="0" smtClean="0"/>
              <a:t>Internal Translation (Corporate) + Internal Review/Edit (In-country)</a:t>
            </a:r>
          </a:p>
          <a:p>
            <a:pPr lvl="1"/>
            <a:r>
              <a:rPr lang="en-US" sz="2000" dirty="0" smtClean="0"/>
              <a:t>Have new content translated internally at the corporate level and then reviewed/edited (further localized) by in-country individuals or teams prior to being published in production.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508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550293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Lingotek 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With nearly 8 million customers in more than 180 countries, Alfresco was struggling manage its localized websites and keep it’s global marketing messages synchronized.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35</a:t>
            </a:fld>
            <a:endParaRPr lang="en-US" dirty="0">
              <a:solidFill>
                <a:srgbClr val="6C77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655" y="268817"/>
            <a:ext cx="326773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Alfresco used Lingotek – Inside Drupal with the </a:t>
            </a:r>
            <a:r>
              <a:rPr lang="en-US" i="1" dirty="0" smtClean="0"/>
              <a:t>Translation Management System </a:t>
            </a:r>
            <a:r>
              <a:rPr lang="en-US" dirty="0" smtClean="0"/>
              <a:t>to launch its global websites, sync content and get real-time statistics of where the translations were in the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36</a:t>
            </a:fld>
            <a:endParaRPr lang="en-US" dirty="0">
              <a:solidFill>
                <a:srgbClr val="6C77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655" y="268817"/>
            <a:ext cx="326773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DE9C-CE80-F841-9DF1-8D61E71975C5}" type="slidenum">
              <a:rPr lang="en-US" smtClean="0">
                <a:solidFill>
                  <a:srgbClr val="6C777E"/>
                </a:solidFill>
              </a:rPr>
              <a:pPr/>
              <a:t>37</a:t>
            </a:fld>
            <a:endParaRPr lang="en-US" dirty="0">
              <a:solidFill>
                <a:srgbClr val="6C777E"/>
              </a:solidFill>
            </a:endParaRPr>
          </a:p>
        </p:txBody>
      </p:sp>
      <p:pic>
        <p:nvPicPr>
          <p:cNvPr id="9" name="Picture 8" descr="alfresc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938" y="1156498"/>
            <a:ext cx="3266123" cy="1040602"/>
          </a:xfrm>
          <a:prstGeom prst="rect">
            <a:avLst/>
          </a:prstGeom>
        </p:spPr>
      </p:pic>
      <p:pic>
        <p:nvPicPr>
          <p:cNvPr id="10" name="Picture 9" descr="alfresco_japane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00" y="1156498"/>
            <a:ext cx="2311400" cy="1246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lfresco_englis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2762250"/>
            <a:ext cx="3708400" cy="1925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lfresco_germa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543" y="2197100"/>
            <a:ext cx="2311400" cy="1268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lfresco_germa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00" y="3207720"/>
            <a:ext cx="2324743" cy="1275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lfresco_frenc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4122120"/>
            <a:ext cx="2355673" cy="1225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rrow_swing_dow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371333">
            <a:off x="4397777" y="3430881"/>
            <a:ext cx="1420045" cy="13824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199" y="4814270"/>
            <a:ext cx="6146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C777E"/>
                </a:solidFill>
                <a:latin typeface="Verdana"/>
              </a:rPr>
              <a:t>“Using Lingotek – Inside Drupal has been fantastic; the change in process for translation is huge. Emailing file attachments around seems so archaic.”</a:t>
            </a:r>
            <a:br>
              <a:rPr lang="en-US" sz="1400" dirty="0" smtClean="0">
                <a:solidFill>
                  <a:srgbClr val="6C777E"/>
                </a:solidFill>
                <a:latin typeface="Verdana"/>
              </a:rPr>
            </a:br>
            <a:r>
              <a:rPr lang="en-US" sz="1400" b="1" dirty="0" smtClean="0">
                <a:solidFill>
                  <a:srgbClr val="6C777E"/>
                </a:solidFill>
                <a:latin typeface="Verdana"/>
              </a:rPr>
              <a:t>Chris Vitti Director, Websites and Marketing Systems Alfresco</a:t>
            </a:r>
            <a:endParaRPr lang="en-US" sz="1400" dirty="0">
              <a:solidFill>
                <a:srgbClr val="6C777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552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219469"/>
            <a:ext cx="6087035" cy="7935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Detailed Case Studies</a:t>
            </a:r>
            <a:br>
              <a:rPr lang="en-US" dirty="0" smtClean="0"/>
            </a:br>
            <a:r>
              <a:rPr lang="en-US" sz="2000" dirty="0" smtClean="0"/>
              <a:t>lingotek.com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1" y="1792941"/>
            <a:ext cx="78082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Alfresco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Acquia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Intel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Cisco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SAIC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EMC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4282" y="3899647"/>
            <a:ext cx="41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219469"/>
            <a:ext cx="6087035" cy="7935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Detailed Case Studies</a:t>
            </a:r>
            <a:br>
              <a:rPr lang="en-US" dirty="0" smtClean="0"/>
            </a:br>
            <a:r>
              <a:rPr lang="en-US" sz="2000" dirty="0" smtClean="0"/>
              <a:t>lingotek.com/</a:t>
            </a:r>
            <a:r>
              <a:rPr lang="en-US" sz="2000" dirty="0" err="1" smtClean="0"/>
              <a:t>drupal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1" y="1792941"/>
            <a:ext cx="78082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Alfresco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Acquia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Intel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Cisco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SAIC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EMC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4282" y="3899647"/>
            <a:ext cx="41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9" descr="http://www.ranklogos.com/wp-content/uploads/2012/05/saxo-bank-log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5827713"/>
            <a:ext cx="11795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1" descr="image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5949950"/>
            <a:ext cx="11207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2" descr="image3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3833813"/>
            <a:ext cx="8413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Picture 3" descr="image3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2308225"/>
            <a:ext cx="9128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6" name="Picture 4" descr="image34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846388"/>
            <a:ext cx="102552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7" name="Picture 5" descr="image35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411288"/>
            <a:ext cx="19399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8" name="Picture 6" descr="image36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5886450"/>
            <a:ext cx="8604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9" name="Picture 8" descr="image38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092700"/>
            <a:ext cx="144621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0" name="Picture 10" descr="image40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4"/>
          <a:stretch>
            <a:fillRect/>
          </a:stretch>
        </p:blipFill>
        <p:spPr bwMode="auto">
          <a:xfrm>
            <a:off x="4205288" y="3921125"/>
            <a:ext cx="1173162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1" name="Picture 13" descr="image4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784350"/>
            <a:ext cx="1976438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12" name="Group 74"/>
          <p:cNvGrpSpPr>
            <a:grpSpLocks/>
          </p:cNvGrpSpPr>
          <p:nvPr/>
        </p:nvGrpSpPr>
        <p:grpSpPr bwMode="auto">
          <a:xfrm>
            <a:off x="6997700" y="3813175"/>
            <a:ext cx="1841500" cy="1206500"/>
            <a:chOff x="7211559" y="3213572"/>
            <a:chExt cx="1841748" cy="1206064"/>
          </a:xfrm>
        </p:grpSpPr>
        <p:pic>
          <p:nvPicPr>
            <p:cNvPr id="51236" name="Picture 16" descr="image45.jpg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556" y="3213572"/>
              <a:ext cx="928688" cy="918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37" name="Rectangle 17"/>
            <p:cNvSpPr>
              <a:spLocks/>
            </p:cNvSpPr>
            <p:nvPr/>
          </p:nvSpPr>
          <p:spPr bwMode="auto">
            <a:xfrm>
              <a:off x="7211559" y="4131613"/>
              <a:ext cx="1841748" cy="288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>
              <a:lvl1pPr defTabSz="455613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55613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55613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55613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55613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defTabSz="455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defTabSz="455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defTabSz="455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defTabSz="455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sz="1000" b="1">
                  <a:ea typeface="Verdana" panose="020B0604030504040204" pitchFamily="34" charset="0"/>
                  <a:cs typeface="Verdana" panose="020B0604030504040204" pitchFamily="34" charset="0"/>
                  <a:sym typeface="Verdana" panose="020B0604030504040204" pitchFamily="34" charset="0"/>
                </a:rPr>
                <a:t>Federal Government</a:t>
              </a:r>
              <a:endParaRPr lang="en-US"/>
            </a:p>
          </p:txBody>
        </p:sp>
      </p:grpSp>
      <p:pic>
        <p:nvPicPr>
          <p:cNvPr id="51213" name="Picture 18" descr="image46.gif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11263"/>
            <a:ext cx="14763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4" name="Picture 19" descr="image47.p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873625"/>
            <a:ext cx="15255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5" name="Picture 20" descr="image48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492500"/>
            <a:ext cx="1530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6" name="Picture 22" descr="image49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285875"/>
            <a:ext cx="136683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7" name="Picture 23" descr="image50.p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321050"/>
            <a:ext cx="14954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8" name="Picture 24" descr="image51.jp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5908675"/>
            <a:ext cx="18557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9" name="Picture 26" descr="image53.jpg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802188"/>
            <a:ext cx="890587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0" name="Picture 27" descr="image54.jpg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958975"/>
            <a:ext cx="1785938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1" name="Picture 28" descr="image55.jpg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124075"/>
            <a:ext cx="11890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2" name="Picture 30" descr="C:\Users\Larry Furr\Documents\Lingotek\Logos\Customers\Cisco.jp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216025"/>
            <a:ext cx="14366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3" name="Picture 31" descr="C:\Users\Larry Furr\Documents\Lingotek\Logos\Customers\Mozy.jpg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257675"/>
            <a:ext cx="16383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4" name="Picture 2" descr="C:\Users\Larry Furr\Documents\Lingotek\Logos\Customers\EMC.jpg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140200"/>
            <a:ext cx="1281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5" name="Picture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762500"/>
            <a:ext cx="15335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6" name="Title 1"/>
          <p:cNvSpPr txBox="1">
            <a:spLocks/>
          </p:cNvSpPr>
          <p:nvPr/>
        </p:nvSpPr>
        <p:spPr bwMode="auto">
          <a:xfrm>
            <a:off x="296863" y="296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18517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 Few of Our </a:t>
            </a:r>
            <a:r>
              <a:rPr lang="en-US" sz="3600" b="1" dirty="0" smtClean="0">
                <a:solidFill>
                  <a:srgbClr val="18517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Clients…</a:t>
            </a:r>
            <a:endParaRPr lang="en-US" sz="3600" b="1" dirty="0">
              <a:solidFill>
                <a:srgbClr val="18517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7" name="Picture 31" descr="Trimble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336675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8" name="Picture 2" descr="http://upload.wikimedia.org/wikipedia/en/4/4d/Sportingbetlogo.gif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299075"/>
            <a:ext cx="1895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9" name="Picture 35" descr="Home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048375"/>
            <a:ext cx="1681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0" name="Picture 10" descr="Allen Communication – Corporate Traini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671763"/>
            <a:ext cx="298132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1" name="Picture 3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1973263"/>
            <a:ext cx="17303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2" name="Picture 5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3251200"/>
            <a:ext cx="27066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3" name="Picture 6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363913"/>
            <a:ext cx="202088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4" name="Picture 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632075"/>
            <a:ext cx="20955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5" name="Picture 36" descr="images.jpeg"/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4829175"/>
            <a:ext cx="16033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9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198045" y="-144463"/>
            <a:ext cx="4208713" cy="7280987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0345" y="4162369"/>
            <a:ext cx="3886200" cy="1362075"/>
          </a:xfrm>
        </p:spPr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2775" y="2648606"/>
            <a:ext cx="3933770" cy="1500187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Lingotek + Drupal: </a:t>
            </a:r>
          </a:p>
          <a:p>
            <a:r>
              <a:rPr lang="en-US" b="1" dirty="0">
                <a:solidFill>
                  <a:schemeClr val="accent2"/>
                </a:solidFill>
              </a:rPr>
              <a:t>The Power to Translate is Now Inside Drupal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04" y="289245"/>
            <a:ext cx="3720662" cy="1184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8198" y="152510"/>
            <a:ext cx="3909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Bull Weber</a:t>
            </a:r>
          </a:p>
          <a:p>
            <a:r>
              <a:rPr lang="en-US" sz="1400" dirty="0" smtClean="0"/>
              <a:t>Director of Sales</a:t>
            </a:r>
          </a:p>
          <a:p>
            <a:r>
              <a:rPr lang="en-US" dirty="0" smtClean="0"/>
              <a:t>(Office) 203.647.0085</a:t>
            </a:r>
          </a:p>
          <a:p>
            <a:r>
              <a:rPr lang="en-US" dirty="0" smtClean="0"/>
              <a:t>(Cell)    203.435.2548</a:t>
            </a:r>
          </a:p>
          <a:p>
            <a:r>
              <a:rPr lang="en-US" dirty="0" smtClean="0"/>
              <a:t>(Email)  bweber@lingotek.com</a:t>
            </a:r>
          </a:p>
          <a:p>
            <a:r>
              <a:rPr lang="en-US" dirty="0" smtClean="0"/>
              <a:t>(Web) </a:t>
            </a:r>
            <a:r>
              <a:rPr lang="en-US" dirty="0" smtClean="0">
                <a:hlinkClick r:id="rId3"/>
              </a:rPr>
              <a:t>www.lingotek.com/drupal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9222" name="Picture 6" descr="Integration Part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04" y="1977204"/>
            <a:ext cx="9525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data:image/jpeg;base64,/9j/4AAQSkZJRgABAQAAAQABAAD/2wCEAAkGBwgHBgkIBwgKCgkLDRYPDQwMDRsUFRAWIB0iIiAdHx8kKDQsJCYxJx8fLT0tMTU3Ojo6Iys/RD84QzQ5OjcBCgoKDQwNGg8PGjclHyU3Nzc3Nzc3Nzc3Nzc3Nzc3Nzc3Nzc3Nzc3Nzc3Nzc3Nzc3Nzc3Nzc3Nzc3Nzc3Nzc3N//AABEIAJcAlwMBEQACEQEDEQH/xAAbAAEAAgMBAQAAAAAAAAAAAAAABQYDBAcBAv/EAD4QAAEEAQEFBAcFBwMFAAAAAAEAAgMEBREGEiExURNBgZEUIjJhcbHBByNCodEkNlJic+HwM3KiFTQ1U2P/xAAaAQEAAwEBAQAAAAAAAAAAAAAAAgQFAwYB/8QAMxEAAgIBAgQDBQcFAQAAAAAAAAECAwQRIQUSMUETUWEiMnGBoSMzNJHB0fAUQkOx8eH/2gAMAwEAAhEDEQA/AO4oAgCAIAgCAIDDasQ1oHzTvDImDVzj3BSjFyfLHqQnOMI80uhzDaDLOy94zabsLBuwsPcOvxK3sajwYad+55XLynkWc3ZdCz7J7SMnbHQvv3Zm8IpHfjHQ+/5rPzMTlfiQ6Grw/P5l4VnVdH5lt1CzzYPUAQBAEAQBAEAQBAEAQBAEAQGnkcjWx9YzWpAxo5DXi49AO8qddcrHpFHK6+FMeab2Oc5/O2MxKAQYqzT6kWv5nqVuY+LGlep5nLzJ5L06R8iJVkphAWjAbWy02tr5Lemh5CXXVzR7+vzWfkYKl7Vez8jWxOJyrXLbuvPv/wCl5qW4LkAmrStkjPJzTqsmcZQeklob0LI2R5oPVGdRJhAEAQBAEAQBAEAQBAeFAQme2irYlpjBEtoj1Yh3e8nuVrHxZXb9EUcvOhjrTrLyOeZDIWclP29uUvd3AcGtHQBbVdUao6RR5u26y6XNN6msuhyCAIAgNvHZK3jZu1pylhJ9ZvMO+IXO2mFq0kjtTfZTLmgy9YPaqrkS2Gx+z2eh9l/wP0WPfhzr3jujfxOIwu9mW0ixBUzSPUAQBAEAQBAEAQHhI0QFQ2k2qbAX1MY4Ol5PmHJnuHUrRxcJy9uzp5GPm8S5Na6uvmUh7nPcXPcXOPEucdSStfRLZGA229WeIAgCAIAgCAICyYHaqejuwXt6evyDtdXsH1HuVHIwoz9qGzNPE4lOrSNm8fPui+1LUFuu2avK2SN3JzSseUXF6SPQwsjZHmi9jOokwgCAIAgCA81QFI2s2lLi+hj36AerLKD/AMR9StTDxP77EYXEM971VP4v9in+7u6LUMUIAgCAIAgCAIAgCAksLmrOIsb8J343e3CeTv0K4X48bo6ablnFy540tV08jpeNyEGRqssVXbzDwI72nofesGyuVcuWR6mm6F0FOJtqB1CAIAgCAq22ecNNnoNR+lmUeuR+Bp+pV/Cxud88uiMriWZ4S8OHV/RFAWyedCAIAgCAIAgCAIAgCAICTwGYlxFwSDjC8gSs6jr8Qq+TQroady1h5Tx56ro+p1CvMyxEyWJwdG9u80jvCwHFxbTPVwkpRUkZV8JBAEBqZS5HQpS2peLY2k6DvPcFOut2TUV3OV1qqrc32OT27EtuzJYnOskjt5y9HCChFRXY8hZZKyTnLqzEpEAgCAIAgCAIAgCAIAgCAIC5bB5Uhz8bMeGm/CfmPr5rL4hT/kXzNvhOT1pl8i6hZZuHqAICl/aDfOlegw6A/eSDr3AfP8lqcOr6zZicXufs1r4/sUtahhg8DogCAIAgCAIAgCAIAgCAIAgMtSzJTsxWYfbicHBRnFTi4vuTrsdclOPVHXq0rZ4I5o/YkaHD4FealHleh7KElKKku5lXwkeO5IDle01k2s7cfrq1khjb8G8PnqvQYsOSmKPJZtniZEn8vyMeCx5yeUhqnXcJ3pCO5o5qWRb4VbkRxaPHuUP5oSe2GGixk8MtOPcrSjdI113XD9R8lXwsh2pxk90WuJYkaJKVa0TK6rxmklSwOTvRiSvVeWHk5/qg+ar2ZNVb0lIs1YV9q1jHb8jHkMRfxwDrdZ7GE6b44t8wpV5Fdnusjbi3U+/E+KGMu5BxFOB8unNwGgHipWXQr99nynHsu+7WpnlwWSZA6ZtftI2khxicH7pHPkoLJqb5ddycsO6MebTVfmR8bHSStjY0l7nBoHUldm0lqyvFOT0RsX8dbxz2MuwmJzxq0Eg6jwUK7YWrWD1OltFlLSmtDDWgkszMhgbvSPOjR1KnKSiuZkIQc5KMepsTYu7DcjpyVyJ5NNxmo46+PuXON0JQc09jpLGtjNVtbsx3aVmhN2NuIxSFu9oSDw8FKFkbFrB6kbaZ1PlmtDcobP5LIRCWvXIjdydId0H4LlZlVVvRvc7U4V9q1jHb12PifB5KvbjrSVndpKSIyCN12g14H4BfY5NUoueuyPk8O+E1W47vp5ef6GrdqWKNjsLUfZyAB26SDwPLkuldkbI80TlbVOqXJNb7HQ9ibPpGAiaTqYXui8uI/IhYudDluenfc9Hwyznx16bE8qhoHjzutJ6DVD4+hxyd+/Ylf/G9zvMlemitIpHipvWbfqy4bJwsxeEsZewBq8HdB57o5eZWZmSdtqpj/GbnDoKjHlfLv/ozU5jtPszYilLTbjPP+bm0+PJQnH+lyFJdH/onXP8ArsVxfvL/AKQGyWMZkMvuWGaxQM33tPeddAP86K7mWuuv2e+xm8Px1dfpPot/n2JHP7VW47slXGubFHE7dL90EuI+PILhj4UHFSs3bLWXxKxWOFWyRoHMZHNtrYqd7fvZmgyNGhcPf812VFdGtseyKzy7spRpk+rJzaXItwNOHG4xoje9ntD8DevxPVU8Wnx5uyzoaGdesWtU1LR/oV/ZzOTYq0GPcX1ZX/eNPcT+IK9k46tjr3RnYWZKiej91/zUltpMdHWz2PuV2hrLMzd8D+IEcfEfJVsa5ypnB9i3nURhkQsj3f1Pj7RP++p/0nfNfeG+5I+cY+8h8GQ2zP8A5+j/AFP1VvK+5l8CjhfiIfEsma/fjGf7WfNyoUfhJmplfj6/55nmZotyG2daCQax9iHvHUAnh8kpsdeI5LzZ8yaVdnRjLppr+Ri2tz9qtdNChJ2LY2jfc0cSeg6DTRSw8WE48899SHEM2yE/Cqemhi2Vz9qbIQ08hJ27ZSeze4DVjtCefw4KWXiwUHOC00I4GdOVqrteuvT4mltz+8L/AOiz6rtgfcfMr8U/E/JfqTP2eSfsdyPpIHafEf2VTiS9pP0L3B37El6lwWcbJ8Tf6T/9pQ+Pocio1JL2QiqRj1pHgE9BrxPkvS2WKuDk+x46qp22qC7s6Ll8bTu0I8c+36NFGWndY5oJ05A6+aw6rZwm7EtdT0uRj121qpy0S8jBhMRRw9l8tfJOk327rmPezQ9OSnkZE7o6OPQ5YuLVjzbjZrr8DDXiZiNrpSTuwZCPVmvISA6kePHzUpSd2MvOJCEFj5rb6TX18it7R4O3SvzSshfJXkeXNewb2mvHQ6K9jZMJwSb0aMzNw7K7HKK1TNWlBaxdilkrFeRkDZhxLdCevD4LpOULYyqi9XocqoWUSjdOOiTLHtjipcj2GRx7TO3s91zWcSW66gjrzVHCujVrXPY0+JY0rtLq1qV3E4S5kbbI2wSMjDvvJHtLQ0ePer12TCuLeu5mUYdt0lHTbuWbbd0tf/pkjISYK8m+XjiARpoPIFUMHSXOm92avFeaPhyS2TPNsaMuVqVb+PYZ2tadWs5lp46hMK1VSlXPY+cSplkQjbVuReyWGuPysVqaB8cMB3t543dT3AaqxmXwVbinq2VOHYtruU5LRLzNm5bjt7d1TE7eZE9sevdqNdfzKhCDhhy17nWyxWcRjp20Ru5K4yltvVfKQ1j4RGSe7UnRcqoOeI0vM73WqrPi5dGtCM20xFluSdehidJDNpvFg13XAacfJd8G+DhyN6NFXieLNWuyK1TPjY/EWJsrFclieyCA7wc4abztOAGvn4KWbkRVfInuyPDsWcrlY1okYtuf3hd/RZ9VLA+5+ZDin4r5L9SV+zv2bvxb9VW4l/aXOD9J/IuizDbPHjVpB70PjOU1b8+GyVh9dkZla50f3jddOPH5L0Mq43wXMeSrvljWycOu6NS/ZkyFuS1Z3XSyHV2g4dF1rgq4qMehwtm7puc+rMAABBAAI71IhoiUyWcuZOvFDa7IiJwc17GkOBA056rhVjQqk3HuW7syy6KjPTb8yRobZX68YjnZHZDeG847rvHRcLMCuT22LNPFboLSW5rZnaW5lITA9kUUJI1aziTp7yp0YkKnzJ6s5ZHELb48uyRhxO0F/Ft7OB4fF/6pBqB8Oinbi12vV9SGPm20Llj0N21tnk5WFkbIINe9g1P5rjDh9Ser3LFnFb5LRJIwN2pyPovo04gnjI0d2zN4uHvXT+iq5uZbP0OS4jfycj0a9UYsTtDexYMcDmPhJ1ET9dB8OPBfbsWu3d9SGPnW460j08v2Nu/tfkbURjjEdYO4FzOLvPuXOvAqg9Xud7uJ32LRbIhKdmSnbisw7vaRu3m7w1GqtTgpxcX3KFdjrmpx6ozZTJWMpZ7e0Gb4aG+oNBoFGqmNUeWJO/InfLml1JPHbW5GnE2F4ZYY0aDtNd7zXC3Bqm9VsW6eJ3Vrle582NqslNaimDo2tiJc2IN9UnTTj15pDBqjFrzPk+JXympdNOxG5PITZO36TaDO0LQ31BoNArFVUao8sehUvulfPnl1Lb9njNKVuU8jKGjwH91mcRes4r0Nng69iT9S4LONk8dyKA5htZV9EztnQaMlPat8ef56rew7Oelemx5XiFXh5EvXch1aKQQBAEAQBAEAQBAEAQBAEAQAc0B0zY2r6LgIN4etKTIfHl+Wiwc2fPc/Q9Rw2rw8aPruTiql88PEICpbf0HSVILzBxiO48DoeR8D81o8Ot0k4eZjcXp5oKzyKKtcwQgCAIAgCAIAgCAIAgCAIAgM9Co+9dhqx+1K4N16DvPgFCyarg5PsTqrdtigu512CNsUTY2N3WMAa0dAF5ttt6s9nGKikkZF8PoQGG5Xjt1pK8w1jkaWuHuKlGTjJSXYhZBTi4vozk2RpyY+7NVm9qM6A9R3HyXoqrFZBTR4+6mVM3XLt9TWXQ5hAEAQBAEAQBAEAQBAEAQF02Bxf+pkphzBZF9T9PNZXELv8a+ZucJx+tz+CLmBosw2z1AEAQFb2wwhyNYWKzP2qHuH429Fdw8jwpcsujM3iOH40eeHvI533kd45rbPNBAEAQBAEAQBAEAQBAEBIYPFyZa8yuwERg6ySfwtXG+5Uw5n8izi48r7FFdO51OtDHXhZDEwNYxoa0DuC89KTk9WeshCMIqMeiMq+EggCAIDzRAUza3Ztz3Pv4+PU8TNE0c/5h+i08TL0+zmYnEMDX7WtfFFLWqYYQBAEAQBAEAQBAEBtY7H2clabWrM1cfaJ5NHUrnbbGqPNI7UUTunyQR03DYqDE02wQAF3OR/e89VgXXStlzM9TjY0MeHLH5kiuRYCAIAgCAIDzRAVnaLZWG851mkRDZPFwPsv/Q+9XsfNdfsz3Rl5nDo26zhs/oUS3UsUpTDbhdFIO4/5xWvCcZrWL2PP2VTrfLNaMwqZAIAgCAIAgCAmcLs7cyjg8tMNXn2rh7Q/lCq35cKlot2XsbAsv3e0fP9izSTxbPubRx8DNPV35JOLnuIOmvLpzWeovI9ubNRzjifZ1L/AL/ET+Ptel1Y5t3dJ4FvQg6H5KpZHkloaNVniQ5jaUDoEAQBAEAQBAEBq3qVW9EYrcDJWa6gOHI+7opwsnW9YvQ5W012rSa1KtkdiGvcX4+z2f8A85RqPAhaFfEWtprUybuEa71P8yu5HBZHHgusQt3B+NrwR+qu15NdmyZm3Yd1O8lt8SMVgqhAZIIJbEgjgZvvP4dQPmoykorVkowlN6RJ+lsdkbGhndFXae8nfI8B+qp2Z9UfdWpoVcKvn7zS+pZcVsrjqO6+VnpMo/FKOHg3kqFudZZstkatHDaat2tX6k+AANAAqhoGncxta1KJZGua8N3S6NxaS3odOYXSFsoLRHGyiFj1ZswQxQQsihY1kbBo1oHIKEpOT1fU6RjGCUY9DIvhIIA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wgHBgkIBwgKCgkLDRYPDQwMDRsUFRAWIB0iIiAdHx8kKDQsJCYxJx8fLT0tMTU3Ojo6Iys/RD84QzQ5OjcBCgoKDQwNGg8PGjclHyU3Nzc3Nzc3Nzc3Nzc3Nzc3Nzc3Nzc3Nzc3Nzc3Nzc3Nzc3Nzc3Nzc3Nzc3Nzc3Nzc3N//AABEIAJcAlwMBEQACEQEDEQH/xAAbAAEAAgMBAQAAAAAAAAAAAAAABQYDBAcBAv/EAD4QAAEEAQEFBAcFBwMFAAAAAAEAAgMEBREGEiExURNBgZEUIjJhcbHBByNCodEkNlJic+HwM3KiFTQ1U2P/xAAaAQEAAwEBAQAAAAAAAAAAAAAAAgQFAwYB/8QAMxEAAgIBAgQDBQcFAQAAAAAAAAECAwQRIQUSMUETUWEiMnGBoSMzNJHB0fAUQkOx8eH/2gAMAwEAAhEDEQA/AO4oAgCAIAgCAIDDasQ1oHzTvDImDVzj3BSjFyfLHqQnOMI80uhzDaDLOy94zabsLBuwsPcOvxK3sajwYad+55XLynkWc3ZdCz7J7SMnbHQvv3Zm8IpHfjHQ+/5rPzMTlfiQ6Grw/P5l4VnVdH5lt1CzzYPUAQBAEAQBAEAQBAEAQBAEAQGnkcjWx9YzWpAxo5DXi49AO8qddcrHpFHK6+FMeab2Oc5/O2MxKAQYqzT6kWv5nqVuY+LGlep5nLzJ5L06R8iJVkphAWjAbWy02tr5Lemh5CXXVzR7+vzWfkYKl7Vez8jWxOJyrXLbuvPv/wCl5qW4LkAmrStkjPJzTqsmcZQeklob0LI2R5oPVGdRJhAEAQBAEAQBAEAQBAeFAQme2irYlpjBEtoj1Yh3e8nuVrHxZXb9EUcvOhjrTrLyOeZDIWclP29uUvd3AcGtHQBbVdUao6RR5u26y6XNN6msuhyCAIAgNvHZK3jZu1pylhJ9ZvMO+IXO2mFq0kjtTfZTLmgy9YPaqrkS2Gx+z2eh9l/wP0WPfhzr3jujfxOIwu9mW0ixBUzSPUAQBAEAQBAEAQHhI0QFQ2k2qbAX1MY4Ol5PmHJnuHUrRxcJy9uzp5GPm8S5Na6uvmUh7nPcXPcXOPEucdSStfRLZGA229WeIAgCAIAgCAICyYHaqejuwXt6evyDtdXsH1HuVHIwoz9qGzNPE4lOrSNm8fPui+1LUFuu2avK2SN3JzSseUXF6SPQwsjZHmi9jOokwgCAIAgCA81QFI2s2lLi+hj36AerLKD/AMR9StTDxP77EYXEM971VP4v9in+7u6LUMUIAgCAIAgCAIAgCAksLmrOIsb8J343e3CeTv0K4X48bo6ablnFy540tV08jpeNyEGRqssVXbzDwI72nofesGyuVcuWR6mm6F0FOJtqB1CAIAgCAq22ecNNnoNR+lmUeuR+Bp+pV/Cxud88uiMriWZ4S8OHV/RFAWyedCAIAgCAIAgCAIAgCAICTwGYlxFwSDjC8gSs6jr8Qq+TQroady1h5Tx56ro+p1CvMyxEyWJwdG9u80jvCwHFxbTPVwkpRUkZV8JBAEBqZS5HQpS2peLY2k6DvPcFOut2TUV3OV1qqrc32OT27EtuzJYnOskjt5y9HCChFRXY8hZZKyTnLqzEpEAgCAIAgCAIAgCAIAgCAIC5bB5Uhz8bMeGm/CfmPr5rL4hT/kXzNvhOT1pl8i6hZZuHqAICl/aDfOlegw6A/eSDr3AfP8lqcOr6zZicXufs1r4/sUtahhg8DogCAIAgCAIAgCAIAgCAIAgMtSzJTsxWYfbicHBRnFTi4vuTrsdclOPVHXq0rZ4I5o/YkaHD4FealHleh7KElKKku5lXwkeO5IDle01k2s7cfrq1khjb8G8PnqvQYsOSmKPJZtniZEn8vyMeCx5yeUhqnXcJ3pCO5o5qWRb4VbkRxaPHuUP5oSe2GGixk8MtOPcrSjdI113XD9R8lXwsh2pxk90WuJYkaJKVa0TK6rxmklSwOTvRiSvVeWHk5/qg+ar2ZNVb0lIs1YV9q1jHb8jHkMRfxwDrdZ7GE6b44t8wpV5Fdnusjbi3U+/E+KGMu5BxFOB8unNwGgHipWXQr99nynHsu+7WpnlwWSZA6ZtftI2khxicH7pHPkoLJqb5ddycsO6MebTVfmR8bHSStjY0l7nBoHUldm0lqyvFOT0RsX8dbxz2MuwmJzxq0Eg6jwUK7YWrWD1OltFlLSmtDDWgkszMhgbvSPOjR1KnKSiuZkIQc5KMepsTYu7DcjpyVyJ5NNxmo46+PuXON0JQc09jpLGtjNVtbsx3aVmhN2NuIxSFu9oSDw8FKFkbFrB6kbaZ1PlmtDcobP5LIRCWvXIjdydId0H4LlZlVVvRvc7U4V9q1jHb12PifB5KvbjrSVndpKSIyCN12g14H4BfY5NUoueuyPk8O+E1W47vp5ef6GrdqWKNjsLUfZyAB26SDwPLkuldkbI80TlbVOqXJNb7HQ9ibPpGAiaTqYXui8uI/IhYudDluenfc9Hwyznx16bE8qhoHjzutJ6DVD4+hxyd+/Ylf/G9zvMlemitIpHipvWbfqy4bJwsxeEsZewBq8HdB57o5eZWZmSdtqpj/GbnDoKjHlfLv/ozU5jtPszYilLTbjPP+bm0+PJQnH+lyFJdH/onXP8ArsVxfvL/AKQGyWMZkMvuWGaxQM33tPeddAP86K7mWuuv2e+xm8Px1dfpPot/n2JHP7VW47slXGubFHE7dL90EuI+PILhj4UHFSs3bLWXxKxWOFWyRoHMZHNtrYqd7fvZmgyNGhcPf812VFdGtseyKzy7spRpk+rJzaXItwNOHG4xoje9ntD8DevxPVU8Wnx5uyzoaGdesWtU1LR/oV/ZzOTYq0GPcX1ZX/eNPcT+IK9k46tjr3RnYWZKiej91/zUltpMdHWz2PuV2hrLMzd8D+IEcfEfJVsa5ypnB9i3nURhkQsj3f1Pj7RP++p/0nfNfeG+5I+cY+8h8GQ2zP8A5+j/AFP1VvK+5l8CjhfiIfEsma/fjGf7WfNyoUfhJmplfj6/55nmZotyG2daCQax9iHvHUAnh8kpsdeI5LzZ8yaVdnRjLppr+Ri2tz9qtdNChJ2LY2jfc0cSeg6DTRSw8WE48899SHEM2yE/Cqemhi2Vz9qbIQ08hJ27ZSeze4DVjtCefw4KWXiwUHOC00I4GdOVqrteuvT4mltz+8L/AOiz6rtgfcfMr8U/E/JfqTP2eSfsdyPpIHafEf2VTiS9pP0L3B37El6lwWcbJ8Tf6T/9pQ+Pocio1JL2QiqRj1pHgE9BrxPkvS2WKuDk+x46qp22qC7s6Ll8bTu0I8c+36NFGWndY5oJ05A6+aw6rZwm7EtdT0uRj121qpy0S8jBhMRRw9l8tfJOk327rmPezQ9OSnkZE7o6OPQ5YuLVjzbjZrr8DDXiZiNrpSTuwZCPVmvISA6kePHzUpSd2MvOJCEFj5rb6TX18it7R4O3SvzSshfJXkeXNewb2mvHQ6K9jZMJwSb0aMzNw7K7HKK1TNWlBaxdilkrFeRkDZhxLdCevD4LpOULYyqi9XocqoWUSjdOOiTLHtjipcj2GRx7TO3s91zWcSW66gjrzVHCujVrXPY0+JY0rtLq1qV3E4S5kbbI2wSMjDvvJHtLQ0ePer12TCuLeu5mUYdt0lHTbuWbbd0tf/pkjISYK8m+XjiARpoPIFUMHSXOm92avFeaPhyS2TPNsaMuVqVb+PYZ2tadWs5lp46hMK1VSlXPY+cSplkQjbVuReyWGuPysVqaB8cMB3t543dT3AaqxmXwVbinq2VOHYtruU5LRLzNm5bjt7d1TE7eZE9sevdqNdfzKhCDhhy17nWyxWcRjp20Ru5K4yltvVfKQ1j4RGSe7UnRcqoOeI0vM73WqrPi5dGtCM20xFluSdehidJDNpvFg13XAacfJd8G+DhyN6NFXieLNWuyK1TPjY/EWJsrFclieyCA7wc4abztOAGvn4KWbkRVfInuyPDsWcrlY1okYtuf3hd/RZ9VLA+5+ZDin4r5L9SV+zv2bvxb9VW4l/aXOD9J/IuizDbPHjVpB70PjOU1b8+GyVh9dkZla50f3jddOPH5L0Mq43wXMeSrvljWycOu6NS/ZkyFuS1Z3XSyHV2g4dF1rgq4qMehwtm7puc+rMAABBAAI71IhoiUyWcuZOvFDa7IiJwc17GkOBA056rhVjQqk3HuW7syy6KjPTb8yRobZX68YjnZHZDeG847rvHRcLMCuT22LNPFboLSW5rZnaW5lITA9kUUJI1aziTp7yp0YkKnzJ6s5ZHELb48uyRhxO0F/Ft7OB4fF/6pBqB8Oinbi12vV9SGPm20Llj0N21tnk5WFkbIINe9g1P5rjDh9Ser3LFnFb5LRJIwN2pyPovo04gnjI0d2zN4uHvXT+iq5uZbP0OS4jfycj0a9UYsTtDexYMcDmPhJ1ET9dB8OPBfbsWu3d9SGPnW460j08v2Nu/tfkbURjjEdYO4FzOLvPuXOvAqg9Xud7uJ32LRbIhKdmSnbisw7vaRu3m7w1GqtTgpxcX3KFdjrmpx6ozZTJWMpZ7e0Gb4aG+oNBoFGqmNUeWJO/InfLml1JPHbW5GnE2F4ZYY0aDtNd7zXC3Bqm9VsW6eJ3Vrle582NqslNaimDo2tiJc2IN9UnTTj15pDBqjFrzPk+JXympdNOxG5PITZO36TaDO0LQ31BoNArFVUao8sehUvulfPnl1Lb9njNKVuU8jKGjwH91mcRes4r0Nng69iT9S4LONk8dyKA5htZV9EztnQaMlPat8ef56rew7Oelemx5XiFXh5EvXch1aKQQBAEAQBAEAQBAEAQBAEAQAc0B0zY2r6LgIN4etKTIfHl+Wiwc2fPc/Q9Rw2rw8aPruTiql88PEICpbf0HSVILzBxiO48DoeR8D81o8Ot0k4eZjcXp5oKzyKKtcwQgCAIAgCAIAgCAIAgCAIAgM9Co+9dhqx+1K4N16DvPgFCyarg5PsTqrdtigu512CNsUTY2N3WMAa0dAF5ttt6s9nGKikkZF8PoQGG5Xjt1pK8w1jkaWuHuKlGTjJSXYhZBTi4vozk2RpyY+7NVm9qM6A9R3HyXoqrFZBTR4+6mVM3XLt9TWXQ5hAEAQBAEAQBAEAQBAEAQF02Bxf+pkphzBZF9T9PNZXELv8a+ZucJx+tz+CLmBosw2z1AEAQFb2wwhyNYWKzP2qHuH429Fdw8jwpcsujM3iOH40eeHvI533kd45rbPNBAEAQBAEAQBAEAQBAEBIYPFyZa8yuwERg6ySfwtXG+5Uw5n8izi48r7FFdO51OtDHXhZDEwNYxoa0DuC89KTk9WeshCMIqMeiMq+EggCAIDzRAUza3Ztz3Pv4+PU8TNE0c/5h+i08TL0+zmYnEMDX7WtfFFLWqYYQBAEAQBAEAQBAEBtY7H2clabWrM1cfaJ5NHUrnbbGqPNI7UUTunyQR03DYqDE02wQAF3OR/e89VgXXStlzM9TjY0MeHLH5kiuRYCAIAgCAIDzRAVnaLZWG851mkRDZPFwPsv/Q+9XsfNdfsz3Rl5nDo26zhs/oUS3UsUpTDbhdFIO4/5xWvCcZrWL2PP2VTrfLNaMwqZAIAgCAIAgCAmcLs7cyjg8tMNXn2rh7Q/lCq35cKlot2XsbAsv3e0fP9izSTxbPubRx8DNPV35JOLnuIOmvLpzWeovI9ubNRzjifZ1L/AL/ET+Ptel1Y5t3dJ4FvQg6H5KpZHkloaNVniQ5jaUDoEAQBAEAQBAEBq3qVW9EYrcDJWa6gOHI+7opwsnW9YvQ5W012rSa1KtkdiGvcX4+z2f8A85RqPAhaFfEWtprUybuEa71P8yu5HBZHHgusQt3B+NrwR+qu15NdmyZm3Yd1O8lt8SMVgqhAZIIJbEgjgZvvP4dQPmoykorVkowlN6RJ+lsdkbGhndFXae8nfI8B+qp2Z9UfdWpoVcKvn7zS+pZcVsrjqO6+VnpMo/FKOHg3kqFudZZstkatHDaat2tX6k+AANAAqhoGncxta1KJZGua8N3S6NxaS3odOYXSFsoLRHGyiFj1ZswQxQQsihY1kbBo1oHIKEpOT1fU6RjGCUY9DIvhIIA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wgHBgkIBwgKCgkLDRYPDQwMDRsUFRAWIB0iIiAdHx8kKDQsJCYxJx8fLT0tMTU3Ojo6Iys/RD84QzQ5OjcBCgoKDQwNGg8PGjclHyU3Nzc3Nzc3Nzc3Nzc3Nzc3Nzc3Nzc3Nzc3Nzc3Nzc3Nzc3Nzc3Nzc3Nzc3Nzc3Nzc3N//AABEIAJcAlwMBEQACEQEDEQH/xAAbAAEAAgMBAQAAAAAAAAAAAAAABQYDBAcBAv/EAD4QAAEEAQEFBAcFBwMFAAAAAAEAAgMEBREGEiExURNBgZEUIjJhcbHBByNCodEkNlJic+HwM3KiFTQ1U2P/xAAaAQEAAwEBAQAAAAAAAAAAAAAAAgQFAwYB/8QAMxEAAgIBAgQDBQcFAQAAAAAAAAECAwQRIQUSMUETUWEiMnGBoSMzNJHB0fAUQkOx8eH/2gAMAwEAAhEDEQA/AO4oAgCAIAgCAIDDasQ1oHzTvDImDVzj3BSjFyfLHqQnOMI80uhzDaDLOy94zabsLBuwsPcOvxK3sajwYad+55XLynkWc3ZdCz7J7SMnbHQvv3Zm8IpHfjHQ+/5rPzMTlfiQ6Grw/P5l4VnVdH5lt1CzzYPUAQBAEAQBAEAQBAEAQBAEAQGnkcjWx9YzWpAxo5DXi49AO8qddcrHpFHK6+FMeab2Oc5/O2MxKAQYqzT6kWv5nqVuY+LGlep5nLzJ5L06R8iJVkphAWjAbWy02tr5Lemh5CXXVzR7+vzWfkYKl7Vez8jWxOJyrXLbuvPv/wCl5qW4LkAmrStkjPJzTqsmcZQeklob0LI2R5oPVGdRJhAEAQBAEAQBAEAQBAeFAQme2irYlpjBEtoj1Yh3e8nuVrHxZXb9EUcvOhjrTrLyOeZDIWclP29uUvd3AcGtHQBbVdUao6RR5u26y6XNN6msuhyCAIAgNvHZK3jZu1pylhJ9ZvMO+IXO2mFq0kjtTfZTLmgy9YPaqrkS2Gx+z2eh9l/wP0WPfhzr3jujfxOIwu9mW0ixBUzSPUAQBAEAQBAEAQHhI0QFQ2k2qbAX1MY4Ol5PmHJnuHUrRxcJy9uzp5GPm8S5Na6uvmUh7nPcXPcXOPEucdSStfRLZGA229WeIAgCAIAgCAICyYHaqejuwXt6evyDtdXsH1HuVHIwoz9qGzNPE4lOrSNm8fPui+1LUFuu2avK2SN3JzSseUXF6SPQwsjZHmi9jOokwgCAIAgCA81QFI2s2lLi+hj36AerLKD/AMR9StTDxP77EYXEM971VP4v9in+7u6LUMUIAgCAIAgCAIAgCAksLmrOIsb8J343e3CeTv0K4X48bo6ablnFy540tV08jpeNyEGRqssVXbzDwI72nofesGyuVcuWR6mm6F0FOJtqB1CAIAgCAq22ecNNnoNR+lmUeuR+Bp+pV/Cxud88uiMriWZ4S8OHV/RFAWyedCAIAgCAIAgCAIAgCAICTwGYlxFwSDjC8gSs6jr8Qq+TQroady1h5Tx56ro+p1CvMyxEyWJwdG9u80jvCwHFxbTPVwkpRUkZV8JBAEBqZS5HQpS2peLY2k6DvPcFOut2TUV3OV1qqrc32OT27EtuzJYnOskjt5y9HCChFRXY8hZZKyTnLqzEpEAgCAIAgCAIAgCAIAgCAIC5bB5Uhz8bMeGm/CfmPr5rL4hT/kXzNvhOT1pl8i6hZZuHqAICl/aDfOlegw6A/eSDr3AfP8lqcOr6zZicXufs1r4/sUtahhg8DogCAIAgCAIAgCAIAgCAIAgMtSzJTsxWYfbicHBRnFTi4vuTrsdclOPVHXq0rZ4I5o/YkaHD4FealHleh7KElKKku5lXwkeO5IDle01k2s7cfrq1khjb8G8PnqvQYsOSmKPJZtniZEn8vyMeCx5yeUhqnXcJ3pCO5o5qWRb4VbkRxaPHuUP5oSe2GGixk8MtOPcrSjdI113XD9R8lXwsh2pxk90WuJYkaJKVa0TK6rxmklSwOTvRiSvVeWHk5/qg+ar2ZNVb0lIs1YV9q1jHb8jHkMRfxwDrdZ7GE6b44t8wpV5Fdnusjbi3U+/E+KGMu5BxFOB8unNwGgHipWXQr99nynHsu+7WpnlwWSZA6ZtftI2khxicH7pHPkoLJqb5ddycsO6MebTVfmR8bHSStjY0l7nBoHUldm0lqyvFOT0RsX8dbxz2MuwmJzxq0Eg6jwUK7YWrWD1OltFlLSmtDDWgkszMhgbvSPOjR1KnKSiuZkIQc5KMepsTYu7DcjpyVyJ5NNxmo46+PuXON0JQc09jpLGtjNVtbsx3aVmhN2NuIxSFu9oSDw8FKFkbFrB6kbaZ1PlmtDcobP5LIRCWvXIjdydId0H4LlZlVVvRvc7U4V9q1jHb12PifB5KvbjrSVndpKSIyCN12g14H4BfY5NUoueuyPk8O+E1W47vp5ef6GrdqWKNjsLUfZyAB26SDwPLkuldkbI80TlbVOqXJNb7HQ9ibPpGAiaTqYXui8uI/IhYudDluenfc9Hwyznx16bE8qhoHjzutJ6DVD4+hxyd+/Ylf/G9zvMlemitIpHipvWbfqy4bJwsxeEsZewBq8HdB57o5eZWZmSdtqpj/GbnDoKjHlfLv/ozU5jtPszYilLTbjPP+bm0+PJQnH+lyFJdH/onXP8ArsVxfvL/AKQGyWMZkMvuWGaxQM33tPeddAP86K7mWuuv2e+xm8Px1dfpPot/n2JHP7VW47slXGubFHE7dL90EuI+PILhj4UHFSs3bLWXxKxWOFWyRoHMZHNtrYqd7fvZmgyNGhcPf812VFdGtseyKzy7spRpk+rJzaXItwNOHG4xoje9ntD8DevxPVU8Wnx5uyzoaGdesWtU1LR/oV/ZzOTYq0GPcX1ZX/eNPcT+IK9k46tjr3RnYWZKiej91/zUltpMdHWz2PuV2hrLMzd8D+IEcfEfJVsa5ypnB9i3nURhkQsj3f1Pj7RP++p/0nfNfeG+5I+cY+8h8GQ2zP8A5+j/AFP1VvK+5l8CjhfiIfEsma/fjGf7WfNyoUfhJmplfj6/55nmZotyG2daCQax9iHvHUAnh8kpsdeI5LzZ8yaVdnRjLppr+Ri2tz9qtdNChJ2LY2jfc0cSeg6DTRSw8WE48899SHEM2yE/Cqemhi2Vz9qbIQ08hJ27ZSeze4DVjtCefw4KWXiwUHOC00I4GdOVqrteuvT4mltz+8L/AOiz6rtgfcfMr8U/E/JfqTP2eSfsdyPpIHafEf2VTiS9pP0L3B37El6lwWcbJ8Tf6T/9pQ+Pocio1JL2QiqRj1pHgE9BrxPkvS2WKuDk+x46qp22qC7s6Ll8bTu0I8c+36NFGWndY5oJ05A6+aw6rZwm7EtdT0uRj121qpy0S8jBhMRRw9l8tfJOk327rmPezQ9OSnkZE7o6OPQ5YuLVjzbjZrr8DDXiZiNrpSTuwZCPVmvISA6kePHzUpSd2MvOJCEFj5rb6TX18it7R4O3SvzSshfJXkeXNewb2mvHQ6K9jZMJwSb0aMzNw7K7HKK1TNWlBaxdilkrFeRkDZhxLdCevD4LpOULYyqi9XocqoWUSjdOOiTLHtjipcj2GRx7TO3s91zWcSW66gjrzVHCujVrXPY0+JY0rtLq1qV3E4S5kbbI2wSMjDvvJHtLQ0ePer12TCuLeu5mUYdt0lHTbuWbbd0tf/pkjISYK8m+XjiARpoPIFUMHSXOm92avFeaPhyS2TPNsaMuVqVb+PYZ2tadWs5lp46hMK1VSlXPY+cSplkQjbVuReyWGuPysVqaB8cMB3t543dT3AaqxmXwVbinq2VOHYtruU5LRLzNm5bjt7d1TE7eZE9sevdqNdfzKhCDhhy17nWyxWcRjp20Ru5K4yltvVfKQ1j4RGSe7UnRcqoOeI0vM73WqrPi5dGtCM20xFluSdehidJDNpvFg13XAacfJd8G+DhyN6NFXieLNWuyK1TPjY/EWJsrFclieyCA7wc4abztOAGvn4KWbkRVfInuyPDsWcrlY1okYtuf3hd/RZ9VLA+5+ZDin4r5L9SV+zv2bvxb9VW4l/aXOD9J/IuizDbPHjVpB70PjOU1b8+GyVh9dkZla50f3jddOPH5L0Mq43wXMeSrvljWycOu6NS/ZkyFuS1Z3XSyHV2g4dF1rgq4qMehwtm7puc+rMAABBAAI71IhoiUyWcuZOvFDa7IiJwc17GkOBA056rhVjQqk3HuW7syy6KjPTb8yRobZX68YjnZHZDeG847rvHRcLMCuT22LNPFboLSW5rZnaW5lITA9kUUJI1aziTp7yp0YkKnzJ6s5ZHELb48uyRhxO0F/Ft7OB4fF/6pBqB8Oinbi12vV9SGPm20Llj0N21tnk5WFkbIINe9g1P5rjDh9Ser3LFnFb5LRJIwN2pyPovo04gnjI0d2zN4uHvXT+iq5uZbP0OS4jfycj0a9UYsTtDexYMcDmPhJ1ET9dB8OPBfbsWu3d9SGPnW460j08v2Nu/tfkbURjjEdYO4FzOLvPuXOvAqg9Xud7uJ32LRbIhKdmSnbisw7vaRu3m7w1GqtTgpxcX3KFdjrmpx6ozZTJWMpZ7e0Gb4aG+oNBoFGqmNUeWJO/InfLml1JPHbW5GnE2F4ZYY0aDtNd7zXC3Bqm9VsW6eJ3Vrle582NqslNaimDo2tiJc2IN9UnTTj15pDBqjFrzPk+JXympdNOxG5PITZO36TaDO0LQ31BoNArFVUao8sehUvulfPnl1Lb9njNKVuU8jKGjwH91mcRes4r0Nng69iT9S4LONk8dyKA5htZV9EztnQaMlPat8ef56rew7Oelemx5XiFXh5EvXch1aKQQBAEAQBAEAQBAEAQBAEAQAc0B0zY2r6LgIN4etKTIfHl+Wiwc2fPc/Q9Rw2rw8aPruTiql88PEICpbf0HSVILzBxiO48DoeR8D81o8Ot0k4eZjcXp5oKzyKKtcwQgCAIAgCAIAgCAIAgCAIAgM9Co+9dhqx+1K4N16DvPgFCyarg5PsTqrdtigu512CNsUTY2N3WMAa0dAF5ttt6s9nGKikkZF8PoQGG5Xjt1pK8w1jkaWuHuKlGTjJSXYhZBTi4vozk2RpyY+7NVm9qM6A9R3HyXoqrFZBTR4+6mVM3XLt9TWXQ5hAEAQBAEAQBAEAQBAEAQF02Bxf+pkphzBZF9T9PNZXELv8a+ZucJx+tz+CLmBosw2z1AEAQFb2wwhyNYWKzP2qHuH429Fdw8jwpcsujM3iOH40eeHvI533kd45rbPNBAEAQBAEAQBAEAQBAEBIYPFyZa8yuwERg6ySfwtXG+5Uw5n8izi48r7FFdO51OtDHXhZDEwNYxoa0DuC89KTk9WeshCMIqMeiMq+EggCAIDzRAUza3Ztz3Pv4+PU8TNE0c/5h+i08TL0+zmYnEMDX7WtfFFLWqYYQBAEAQBAEAQBAEBtY7H2clabWrM1cfaJ5NHUrnbbGqPNI7UUTunyQR03DYqDE02wQAF3OR/e89VgXXStlzM9TjY0MeHLH5kiuRYCAIAgCAIDzRAVnaLZWG851mkRDZPFwPsv/Q+9XsfNdfsz3Rl5nDo26zhs/oUS3UsUpTDbhdFIO4/5xWvCcZrWL2PP2VTrfLNaMwqZAIAgCAIAgCAmcLs7cyjg8tMNXn2rh7Q/lCq35cKlot2XsbAsv3e0fP9izSTxbPubRx8DNPV35JOLnuIOmvLpzWeovI9ubNRzjifZ1L/AL/ET+Ptel1Y5t3dJ4FvQg6H5KpZHkloaNVniQ5jaUDoEAQBAEAQBAEBq3qVW9EYrcDJWa6gOHI+7opwsnW9YvQ5W012rSa1KtkdiGvcX4+z2f8A85RqPAhaFfEWtprUybuEa71P8yu5HBZHHgusQt3B+NrwR+qu15NdmyZm3Yd1O8lt8SMVgqhAZIIJbEgjgZvvP4dQPmoykorVkowlN6RJ+lsdkbGhndFXae8nfI8B+qp2Z9UfdWpoVcKvn7zS+pZcVsrjqO6+VnpMo/FKOHg3kqFudZZstkatHDaat2tX6k+AANAAqhoGncxta1KJZGua8N3S6NxaS3odOYXSFsoLRHGyiFj1ZswQxQQsihY1kbBo1oHIKEpOT1fU6RjGCUY9DIvhIIAg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32" y="1955118"/>
            <a:ext cx="755485" cy="755485"/>
          </a:xfrm>
          <a:prstGeom prst="rect">
            <a:avLst/>
          </a:prstGeom>
        </p:spPr>
      </p:pic>
      <p:pic>
        <p:nvPicPr>
          <p:cNvPr id="9232" name="Picture 16" descr="Commerce Gu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505" y="2389304"/>
            <a:ext cx="1158218" cy="5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Phas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852" y="1814570"/>
            <a:ext cx="15335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954" y="3024955"/>
            <a:ext cx="2986344" cy="3007291"/>
          </a:xfrm>
          <a:prstGeom prst="rect">
            <a:avLst/>
          </a:prstGeom>
        </p:spPr>
      </p:pic>
      <p:pic>
        <p:nvPicPr>
          <p:cNvPr id="2050" name="Picture 2" descr="Bull Web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2453"/>
          <a:stretch/>
        </p:blipFill>
        <p:spPr bwMode="auto">
          <a:xfrm>
            <a:off x="0" y="50118"/>
            <a:ext cx="132488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network2-wom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6725" y="2176398"/>
            <a:ext cx="4566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Lingotek + Drupal: </a:t>
            </a:r>
            <a:endParaRPr lang="en-US" sz="3200" b="1" dirty="0" smtClean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The </a:t>
            </a:r>
            <a:r>
              <a:rPr lang="en-US" sz="2400" b="1" dirty="0">
                <a:solidFill>
                  <a:schemeClr val="accent2"/>
                </a:solidFill>
              </a:rPr>
              <a:t>Power to Translate is Now Inside Drupal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18400" y="5411267"/>
            <a:ext cx="1494099" cy="757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8517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1200" b="0" dirty="0" smtClean="0">
                <a:solidFill>
                  <a:schemeClr val="accent2"/>
                </a:solidFill>
              </a:rPr>
              <a:t>Bull Weber</a:t>
            </a:r>
          </a:p>
          <a:p>
            <a:r>
              <a:rPr lang="en-US" sz="1200" b="0" dirty="0" smtClean="0">
                <a:solidFill>
                  <a:schemeClr val="accent2"/>
                </a:solidFill>
              </a:rPr>
              <a:t>Director of Sales</a:t>
            </a:r>
          </a:p>
          <a:p>
            <a:r>
              <a:rPr lang="en-US" sz="1200" b="0" dirty="0" smtClean="0">
                <a:solidFill>
                  <a:schemeClr val="accent2"/>
                </a:solidFill>
              </a:rPr>
              <a:t>Lingotek</a:t>
            </a:r>
            <a:endParaRPr lang="en-US" sz="1200" b="0" dirty="0">
              <a:solidFill>
                <a:schemeClr val="accent2"/>
              </a:solidFill>
            </a:endParaRPr>
          </a:p>
        </p:txBody>
      </p:sp>
      <p:pic>
        <p:nvPicPr>
          <p:cNvPr id="12" name="Picture 5" descr="LT_logo_tag_horz_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9" y="4584700"/>
            <a:ext cx="56149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3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The Challenge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0663"/>
            <a:ext cx="8434873" cy="1457810"/>
          </a:xfrm>
        </p:spPr>
        <p:txBody>
          <a:bodyPr>
            <a:noAutofit/>
          </a:bodyPr>
          <a:lstStyle/>
          <a:p>
            <a:pPr marL="0" indent="0" fontAlgn="auto">
              <a:buFont typeface="Lucida Grande"/>
              <a:buNone/>
              <a:defRPr/>
            </a:pPr>
            <a:r>
              <a:rPr lang="en-US" dirty="0" smtClean="0">
                <a:ea typeface="+mn-ea"/>
              </a:rPr>
              <a:t>Today’s highly dynamic websites are characterized by an accelerating and virtually continuous cycle of content updates and changes.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199" y="3676843"/>
            <a:ext cx="8229600" cy="145781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SzPct val="120000"/>
              <a:buFont typeface="Lucida Grande"/>
              <a:buChar char="»"/>
              <a:defRPr sz="2800" kern="1200">
                <a:solidFill>
                  <a:srgbClr val="DF6421"/>
                </a:solidFill>
                <a:latin typeface="+mn-lt"/>
                <a:ea typeface="Verdana" panose="020B0604030504040204" pitchFamily="34" charset="0"/>
                <a:cs typeface="Verdan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ts val="600"/>
              </a:spcAft>
              <a:buClr>
                <a:srgbClr val="DF642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625D57"/>
                </a:solidFill>
                <a:latin typeface="+mn-lt"/>
                <a:ea typeface="Verdana" panose="020B0604030504040204" pitchFamily="34" charset="0"/>
                <a:cs typeface="Verdan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625D57"/>
                </a:solidFill>
                <a:latin typeface="+mn-lt"/>
                <a:ea typeface="Verdana" panose="020B0604030504040204" pitchFamily="34" charset="0"/>
                <a:cs typeface="Verdan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Font typeface="Arial" panose="020B0604020202020204" pitchFamily="34" charset="0"/>
              <a:buChar char="–"/>
              <a:defRPr sz="2000" kern="1200">
                <a:solidFill>
                  <a:srgbClr val="625D57"/>
                </a:solidFill>
                <a:latin typeface="+mn-lt"/>
                <a:ea typeface="Verdana" panose="020B0604030504040204" pitchFamily="34" charset="0"/>
                <a:cs typeface="Verdan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ts val="200"/>
              </a:spcAft>
              <a:buClr>
                <a:srgbClr val="DF6421"/>
              </a:buClr>
              <a:buFont typeface="Lucida Grande"/>
              <a:buChar char="•"/>
              <a:defRPr sz="2000" kern="1200">
                <a:solidFill>
                  <a:srgbClr val="625D57"/>
                </a:solidFill>
                <a:latin typeface="+mn-lt"/>
                <a:ea typeface="Verdana" panose="020B0604030504040204" pitchFamily="34" charset="0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200"/>
              </a:spcAft>
              <a:buClr>
                <a:srgbClr val="FF6600"/>
              </a:buClr>
              <a:buFont typeface="Arial"/>
              <a:buChar char="•"/>
              <a:defRPr sz="2000" kern="1200">
                <a:solidFill>
                  <a:srgbClr val="625D5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buFont typeface="Lucida Grande"/>
              <a:buNone/>
              <a:defRPr/>
            </a:pPr>
            <a:r>
              <a:rPr lang="en-US" dirty="0" smtClean="0">
                <a:ea typeface="+mn-ea"/>
              </a:rPr>
              <a:t>Legacy processes for managing translation workflows lack the speed and agility to keep multilingual websites in sync.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55585" y="2789499"/>
            <a:ext cx="65049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53833" y="4525701"/>
            <a:ext cx="4433104" cy="11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45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Translation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33538"/>
            <a:ext cx="8921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633538"/>
            <a:ext cx="8937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633538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633538"/>
            <a:ext cx="8921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1633538"/>
            <a:ext cx="8921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1633538"/>
            <a:ext cx="8937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633538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633538"/>
            <a:ext cx="8921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633538"/>
            <a:ext cx="8921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16200"/>
            <a:ext cx="892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616200"/>
            <a:ext cx="89376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16200"/>
            <a:ext cx="8937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2616200"/>
            <a:ext cx="892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2616200"/>
            <a:ext cx="89376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616200"/>
            <a:ext cx="8937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616200"/>
            <a:ext cx="892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616200"/>
            <a:ext cx="892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2616200"/>
            <a:ext cx="8921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988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35988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5988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35988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3598863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598863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988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35988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35988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1525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581525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3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581525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4581525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8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4581525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9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581525"/>
            <a:ext cx="8937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0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581525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9" name="TextBox 38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Everyone else makes you do it the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way...</a:t>
            </a:r>
          </a:p>
        </p:txBody>
      </p:sp>
    </p:spTree>
    <p:extLst>
      <p:ext uri="{BB962C8B-B14F-4D97-AF65-F5344CB8AC3E}">
        <p14:creationId xmlns:p14="http://schemas.microsoft.com/office/powerpoint/2010/main" val="8942365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920192" presetClass="entr" presetSubtype="410301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0920192" presetClass="entr" presetSubtype="410303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920192" presetClass="entr" presetSubtype="4103018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0920192" presetClass="entr" presetSubtype="4103009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0920192" presetClass="entr" presetSubtype="410302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0920192" presetClass="entr" presetSubtype="4103048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0920192" presetClass="entr" presetSubtype="41030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0920192" presetClass="entr" presetSubtype="410305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0920192" presetClass="entr" presetSubtype="4103060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0920192" presetClass="entr" presetSubtype="4103065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0920192" presetClass="entr" presetSubtype="4103069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0920192" presetClass="entr" presetSubtype="410307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0920192" presetClass="entr" presetSubtype="4103078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0920192" presetClass="entr" presetSubtype="410308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0920192" presetClass="entr" presetSubtype="410308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40920192" presetClass="entr" presetSubtype="410309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0920192" presetClass="entr" presetSubtype="10506649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0920192" presetClass="entr" presetSubtype="1050667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0920192" presetClass="entr" presetSubtype="1049680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40920192" presetClass="entr" presetSubtype="10506688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0920192" presetClass="entr" presetSubtype="410309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40920192" presetClass="entr" presetSubtype="4103099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0920192" presetClass="entr" presetSubtype="4103104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40920192" presetClass="entr" presetSubtype="4103108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0920192" presetClass="entr" presetSubtype="4103112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40920192" presetClass="entr" presetSubtype="410311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0920192" presetClass="entr" presetSubtype="4103120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40920192" presetClass="entr" presetSubtype="4103124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0920192" presetClass="entr" presetSubtype="4103129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40920192" presetClass="entr" presetSubtype="410313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0920192" presetClass="entr" presetSubtype="4103137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40920192" presetClass="entr" presetSubtype="410314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0920192" presetClass="entr" presetSubtype="410314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40920192" presetClass="entr" presetSubtype="4103150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0920192" presetClass="entr" presetSubtype="410315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2463"/>
            <a:ext cx="2857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Group 37"/>
          <p:cNvGrpSpPr>
            <a:grpSpLocks/>
          </p:cNvGrpSpPr>
          <p:nvPr/>
        </p:nvGrpSpPr>
        <p:grpSpPr bwMode="auto">
          <a:xfrm>
            <a:off x="179388" y="1633538"/>
            <a:ext cx="8767762" cy="3840162"/>
            <a:chOff x="0" y="0"/>
            <a:chExt cx="7856" cy="3440"/>
          </a:xfrm>
        </p:grpSpPr>
        <p:pic>
          <p:nvPicPr>
            <p:cNvPr id="348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" y="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1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1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7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8" name="Picture 1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9" name="Picture 2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" y="8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0" name="Picture 2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1" name="Picture 2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2" name="Picture 2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3" name="Picture 24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4" name="Picture 2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5" name="Picture 26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27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2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2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" y="176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3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0" name="Picture 3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1" name="Picture 3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2" name="Picture 3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Picture 34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4" name="Picture 3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5" name="Picture 36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64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46" name="Picture 3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633538"/>
            <a:ext cx="51530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0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Everyone else makes you do it the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way...</a:t>
            </a:r>
          </a:p>
        </p:txBody>
      </p:sp>
    </p:spTree>
    <p:extLst>
      <p:ext uri="{BB962C8B-B14F-4D97-AF65-F5344CB8AC3E}">
        <p14:creationId xmlns:p14="http://schemas.microsoft.com/office/powerpoint/2010/main" val="2522718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920576" presetClass="entr" presetSubtype="415034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8"/>
          <p:cNvSpPr txBox="1">
            <a:spLocks noChangeArrowheads="1"/>
          </p:cNvSpPr>
          <p:nvPr/>
        </p:nvSpPr>
        <p:spPr bwMode="auto">
          <a:xfrm>
            <a:off x="42863" y="82550"/>
            <a:ext cx="8975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How </a:t>
            </a:r>
            <a:r>
              <a:rPr lang="en-US">
                <a:solidFill>
                  <a:srgbClr val="9E2F13"/>
                </a:solidFill>
                <a:ea typeface="Gill Sans"/>
                <a:cs typeface="Gill Sans"/>
              </a:rPr>
              <a:t>HARD</a:t>
            </a:r>
            <a:r>
              <a:rPr lang="en-US">
                <a:solidFill>
                  <a:prstClr val="black"/>
                </a:solidFill>
                <a:ea typeface="Gill Sans"/>
                <a:cs typeface="Gill Sans"/>
              </a:rPr>
              <a:t> can it really be?</a:t>
            </a:r>
          </a:p>
        </p:txBody>
      </p:sp>
      <p:pic>
        <p:nvPicPr>
          <p:cNvPr id="35843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79388" y="652463"/>
            <a:ext cx="2857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1"/>
          <p:cNvGrpSpPr>
            <a:grpSpLocks/>
          </p:cNvGrpSpPr>
          <p:nvPr/>
        </p:nvGrpSpPr>
        <p:grpSpPr bwMode="auto">
          <a:xfrm>
            <a:off x="179388" y="1633538"/>
            <a:ext cx="8767762" cy="3840162"/>
            <a:chOff x="254000" y="2324100"/>
            <a:chExt cx="12471400" cy="5461000"/>
          </a:xfrm>
        </p:grpSpPr>
        <p:pic>
          <p:nvPicPr>
            <p:cNvPr id="3584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400" y="2324100"/>
              <a:ext cx="1270000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46" name="Group 37"/>
            <p:cNvGrpSpPr>
              <a:grpSpLocks/>
            </p:cNvGrpSpPr>
            <p:nvPr/>
          </p:nvGrpSpPr>
          <p:grpSpPr bwMode="auto">
            <a:xfrm>
              <a:off x="254000" y="2324100"/>
              <a:ext cx="12471400" cy="5461000"/>
              <a:chOff x="0" y="0"/>
              <a:chExt cx="7856" cy="3440"/>
            </a:xfrm>
          </p:grpSpPr>
          <p:pic>
            <p:nvPicPr>
              <p:cNvPr id="3584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4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4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0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6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2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3" name="Picture 1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6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4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6" y="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5" name="Picture 1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6" name="Picture 1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7" name="Picture 1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8" name="Picture 15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9" name="Picture 16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0" name="Picture 17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1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2" name="Picture 19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3" name="Picture 20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0" y="88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4" name="Picture 2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5" name="Picture 22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6" name="Picture 23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7" name="Picture 24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8" name="Picture 25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9" name="Picture 26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0" name="Picture 27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1" name="Picture 28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2" name="Picture 29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0" y="176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3" name="Picture 30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4" name="Picture 31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5" name="Picture 32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6" name="Picture 33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34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8" name="Picture 35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9" name="Picture 36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0" y="2640"/>
                <a:ext cx="8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66413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ingo 3">
      <a:dk1>
        <a:sysClr val="windowText" lastClr="000000"/>
      </a:dk1>
      <a:lt1>
        <a:sysClr val="window" lastClr="FFFFFF"/>
      </a:lt1>
      <a:dk2>
        <a:srgbClr val="185171"/>
      </a:dk2>
      <a:lt2>
        <a:srgbClr val="EEECE1"/>
      </a:lt2>
      <a:accent1>
        <a:srgbClr val="484848"/>
      </a:accent1>
      <a:accent2>
        <a:srgbClr val="FF7B12"/>
      </a:accent2>
      <a:accent3>
        <a:srgbClr val="6C777E"/>
      </a:accent3>
      <a:accent4>
        <a:srgbClr val="B2DCE9"/>
      </a:accent4>
      <a:accent5>
        <a:srgbClr val="FFEAB5"/>
      </a:accent5>
      <a:accent6>
        <a:srgbClr val="B3D770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Lingo 3">
      <a:dk1>
        <a:sysClr val="windowText" lastClr="000000"/>
      </a:dk1>
      <a:lt1>
        <a:sysClr val="window" lastClr="FFFFFF"/>
      </a:lt1>
      <a:dk2>
        <a:srgbClr val="185171"/>
      </a:dk2>
      <a:lt2>
        <a:srgbClr val="EEECE1"/>
      </a:lt2>
      <a:accent1>
        <a:srgbClr val="484848"/>
      </a:accent1>
      <a:accent2>
        <a:srgbClr val="FF7B12"/>
      </a:accent2>
      <a:accent3>
        <a:srgbClr val="6C777E"/>
      </a:accent3>
      <a:accent4>
        <a:srgbClr val="B2DCE9"/>
      </a:accent4>
      <a:accent5>
        <a:srgbClr val="FFEAB5"/>
      </a:accent5>
      <a:accent6>
        <a:srgbClr val="B3D770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22454</TotalTime>
  <Words>1133</Words>
  <Application>Microsoft Office PowerPoint</Application>
  <PresentationFormat>On-screen Show (4:3)</PresentationFormat>
  <Paragraphs>207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Avenir Roman</vt:lpstr>
      <vt:lpstr>Calibri</vt:lpstr>
      <vt:lpstr>Courier New</vt:lpstr>
      <vt:lpstr>Frutiger LT Std 55 Roman</vt:lpstr>
      <vt:lpstr>Gill Sans</vt:lpstr>
      <vt:lpstr>Lucida Grande</vt:lpstr>
      <vt:lpstr>Verdana</vt:lpstr>
      <vt:lpstr>Wingdings</vt:lpstr>
      <vt:lpstr>Office Theme</vt:lpstr>
      <vt:lpstr>1_Office Theme</vt:lpstr>
      <vt:lpstr>PowerPoint Presentation</vt:lpstr>
      <vt:lpstr>Today’s Agenda</vt:lpstr>
      <vt:lpstr>Introducing Lingotek</vt:lpstr>
      <vt:lpstr>PowerPoint Presentation</vt:lpstr>
      <vt:lpstr>The Challenge</vt:lpstr>
      <vt:lpstr>Legacy Translation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</vt:lpstr>
      <vt:lpstr>Enabling Continuous Multilingual Publishing</vt:lpstr>
      <vt:lpstr>Automated Workflows</vt:lpstr>
      <vt:lpstr>PowerPoint Presentation</vt:lpstr>
      <vt:lpstr>PowerPoint Presentation</vt:lpstr>
      <vt:lpstr>PowerPoint Presentation</vt:lpstr>
      <vt:lpstr>PowerPoint Presentation</vt:lpstr>
      <vt:lpstr>Setup and Initial Translation</vt:lpstr>
      <vt:lpstr>Setup and Initial Translation</vt:lpstr>
      <vt:lpstr>Internal Translation</vt:lpstr>
      <vt:lpstr>Internal Translation</vt:lpstr>
      <vt:lpstr>Professional Translation</vt:lpstr>
      <vt:lpstr>Professional Translation</vt:lpstr>
      <vt:lpstr>Some Additional Workflows</vt:lpstr>
      <vt:lpstr>Some Additional Workflows</vt:lpstr>
      <vt:lpstr>Lingotek Case Study</vt:lpstr>
      <vt:lpstr>Case Study</vt:lpstr>
      <vt:lpstr>Case Study</vt:lpstr>
      <vt:lpstr>Customer Case Study</vt:lpstr>
      <vt:lpstr>Detailed Case Studies lingotek.com</vt:lpstr>
      <vt:lpstr>Detailed Case Studies lingotek.com/drupal</vt:lpstr>
      <vt:lpstr>Q &amp; 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Willem Stoeller</dc:creator>
  <cp:keywords>Investor</cp:keywords>
  <cp:lastModifiedBy>Bull</cp:lastModifiedBy>
  <cp:revision>464</cp:revision>
  <cp:lastPrinted>2013-01-24T16:37:45Z</cp:lastPrinted>
  <dcterms:created xsi:type="dcterms:W3CDTF">2013-08-09T20:45:42Z</dcterms:created>
  <dcterms:modified xsi:type="dcterms:W3CDTF">2013-12-02T15:53:44Z</dcterms:modified>
</cp:coreProperties>
</file>