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9"/>
  </p:notesMasterIdLst>
  <p:handoutMasterIdLst>
    <p:handoutMasterId r:id="rId20"/>
  </p:handoutMasterIdLst>
  <p:sldIdLst>
    <p:sldId id="256" r:id="rId2"/>
    <p:sldId id="266" r:id="rId3"/>
    <p:sldId id="267" r:id="rId4"/>
    <p:sldId id="268" r:id="rId5"/>
    <p:sldId id="261" r:id="rId6"/>
    <p:sldId id="262" r:id="rId7"/>
    <p:sldId id="263" r:id="rId8"/>
    <p:sldId id="275" r:id="rId9"/>
    <p:sldId id="276" r:id="rId10"/>
    <p:sldId id="269" r:id="rId11"/>
    <p:sldId id="257" r:id="rId12"/>
    <p:sldId id="271" r:id="rId13"/>
    <p:sldId id="260" r:id="rId14"/>
    <p:sldId id="270" r:id="rId15"/>
    <p:sldId id="273" r:id="rId16"/>
    <p:sldId id="277"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17"/>
    <p:restoredTop sz="69367"/>
  </p:normalViewPr>
  <p:slideViewPr>
    <p:cSldViewPr snapToGrid="0" snapToObjects="1">
      <p:cViewPr varScale="1">
        <p:scale>
          <a:sx n="75" d="100"/>
          <a:sy n="75" d="100"/>
        </p:scale>
        <p:origin x="142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hyperlink" Target="https://www.drupal.org/project/modifiers_pack"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drupal.org/project/modifiers_pack"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C05BFB-C8CE-4915-881F-0546DD42CCF6}" type="doc">
      <dgm:prSet loTypeId="urn:microsoft.com/office/officeart/2016/7/layout/LinearBlockProcessNumbered" loCatId="process" qsTypeId="urn:microsoft.com/office/officeart/2005/8/quickstyle/simple3" qsCatId="simple" csTypeId="urn:microsoft.com/office/officeart/2005/8/colors/colorful2" csCatId="colorful" phldr="1"/>
      <dgm:spPr/>
      <dgm:t>
        <a:bodyPr/>
        <a:lstStyle/>
        <a:p>
          <a:endParaRPr lang="en-US"/>
        </a:p>
      </dgm:t>
    </dgm:pt>
    <dgm:pt modelId="{133547FD-7098-4C6D-829F-2ED2D2B0860A}">
      <dgm:prSet/>
      <dgm:spPr/>
      <dgm:t>
        <a:bodyPr/>
        <a:lstStyle/>
        <a:p>
          <a:r>
            <a:rPr lang="en-US" dirty="0"/>
            <a:t>Content</a:t>
          </a:r>
        </a:p>
      </dgm:t>
    </dgm:pt>
    <dgm:pt modelId="{3842D18E-3A98-48FD-BB78-54648B27096A}" type="parTrans" cxnId="{5DAE33BD-E0D7-4F4F-A19A-EBD54198EEEA}">
      <dgm:prSet/>
      <dgm:spPr/>
      <dgm:t>
        <a:bodyPr/>
        <a:lstStyle/>
        <a:p>
          <a:endParaRPr lang="en-US"/>
        </a:p>
      </dgm:t>
    </dgm:pt>
    <dgm:pt modelId="{A1DBD8A5-F4BB-42F9-B89E-C688280E388B}" type="sibTrans" cxnId="{5DAE33BD-E0D7-4F4F-A19A-EBD54198EEEA}">
      <dgm:prSet phldrT="01" phldr="0"/>
      <dgm:spPr/>
      <dgm:t>
        <a:bodyPr/>
        <a:lstStyle/>
        <a:p>
          <a:r>
            <a:rPr lang="en-US"/>
            <a:t>01</a:t>
          </a:r>
        </a:p>
      </dgm:t>
    </dgm:pt>
    <dgm:pt modelId="{E59859B3-DCB7-4D08-ACD5-5B4FBC6461CD}">
      <dgm:prSet/>
      <dgm:spPr/>
      <dgm:t>
        <a:bodyPr/>
        <a:lstStyle/>
        <a:p>
          <a:r>
            <a:rPr lang="en-US"/>
            <a:t>Styles (Modifiers)</a:t>
          </a:r>
        </a:p>
      </dgm:t>
    </dgm:pt>
    <dgm:pt modelId="{A015F25C-353A-4C5E-A57A-20A6CB9925E5}" type="parTrans" cxnId="{2B3D76AC-78A2-45ED-A598-AC14F40F91D3}">
      <dgm:prSet/>
      <dgm:spPr/>
      <dgm:t>
        <a:bodyPr/>
        <a:lstStyle/>
        <a:p>
          <a:endParaRPr lang="en-US"/>
        </a:p>
      </dgm:t>
    </dgm:pt>
    <dgm:pt modelId="{583351D5-F816-4B2B-AED3-8060847F48CD}" type="sibTrans" cxnId="{2B3D76AC-78A2-45ED-A598-AC14F40F91D3}">
      <dgm:prSet phldrT="03" phldr="0"/>
      <dgm:spPr/>
      <dgm:t>
        <a:bodyPr/>
        <a:lstStyle/>
        <a:p>
          <a:r>
            <a:rPr lang="en-US"/>
            <a:t>03</a:t>
          </a:r>
        </a:p>
      </dgm:t>
    </dgm:pt>
    <dgm:pt modelId="{3088AD9C-391B-3D4A-9F7E-7FF61808CCA6}">
      <dgm:prSet/>
      <dgm:spPr/>
      <dgm:t>
        <a:bodyPr/>
        <a:lstStyle/>
        <a:p>
          <a:r>
            <a:rPr lang="en-US"/>
            <a:t>Layouts </a:t>
          </a:r>
          <a:r>
            <a:rPr lang="en-US" dirty="0"/>
            <a:t>(Bricks)</a:t>
          </a:r>
        </a:p>
      </dgm:t>
    </dgm:pt>
    <dgm:pt modelId="{9D95A24F-BE44-874D-AD52-6074286F0599}" type="parTrans" cxnId="{3538A758-2EFA-3040-9BDC-96FD3F8610E0}">
      <dgm:prSet/>
      <dgm:spPr/>
      <dgm:t>
        <a:bodyPr/>
        <a:lstStyle/>
        <a:p>
          <a:endParaRPr lang="en-US"/>
        </a:p>
      </dgm:t>
    </dgm:pt>
    <dgm:pt modelId="{F9826698-7D7A-A54E-AF36-7E781D33F54E}" type="sibTrans" cxnId="{3538A758-2EFA-3040-9BDC-96FD3F8610E0}">
      <dgm:prSet phldrT="02" phldr="0"/>
      <dgm:spPr/>
      <dgm:t>
        <a:bodyPr/>
        <a:lstStyle/>
        <a:p>
          <a:r>
            <a:rPr lang="en-US"/>
            <a:t>02</a:t>
          </a:r>
        </a:p>
      </dgm:t>
    </dgm:pt>
    <dgm:pt modelId="{7F5620B1-EDA6-9B4A-9E1D-943E7ED01F59}" type="pres">
      <dgm:prSet presAssocID="{B8C05BFB-C8CE-4915-881F-0546DD42CCF6}" presName="Name0" presStyleCnt="0">
        <dgm:presLayoutVars>
          <dgm:animLvl val="lvl"/>
          <dgm:resizeHandles val="exact"/>
        </dgm:presLayoutVars>
      </dgm:prSet>
      <dgm:spPr/>
    </dgm:pt>
    <dgm:pt modelId="{AF629199-54AC-574F-9A41-031622261B8E}" type="pres">
      <dgm:prSet presAssocID="{133547FD-7098-4C6D-829F-2ED2D2B0860A}" presName="compositeNode" presStyleCnt="0">
        <dgm:presLayoutVars>
          <dgm:bulletEnabled val="1"/>
        </dgm:presLayoutVars>
      </dgm:prSet>
      <dgm:spPr/>
    </dgm:pt>
    <dgm:pt modelId="{CC9150CD-2D96-E547-8284-8CFC645AFEF7}" type="pres">
      <dgm:prSet presAssocID="{133547FD-7098-4C6D-829F-2ED2D2B0860A}" presName="bgRect" presStyleLbl="alignNode1" presStyleIdx="0" presStyleCnt="3"/>
      <dgm:spPr/>
    </dgm:pt>
    <dgm:pt modelId="{A33C9682-711B-1A4F-97A7-6B1CB82AA84F}" type="pres">
      <dgm:prSet presAssocID="{A1DBD8A5-F4BB-42F9-B89E-C688280E388B}" presName="sibTransNodeRect" presStyleLbl="alignNode1" presStyleIdx="0" presStyleCnt="3">
        <dgm:presLayoutVars>
          <dgm:chMax val="0"/>
          <dgm:bulletEnabled val="1"/>
        </dgm:presLayoutVars>
      </dgm:prSet>
      <dgm:spPr/>
    </dgm:pt>
    <dgm:pt modelId="{CDFD1394-A281-EE49-B2B5-C01D14ABEF82}" type="pres">
      <dgm:prSet presAssocID="{133547FD-7098-4C6D-829F-2ED2D2B0860A}" presName="nodeRect" presStyleLbl="alignNode1" presStyleIdx="0" presStyleCnt="3">
        <dgm:presLayoutVars>
          <dgm:bulletEnabled val="1"/>
        </dgm:presLayoutVars>
      </dgm:prSet>
      <dgm:spPr/>
    </dgm:pt>
    <dgm:pt modelId="{5F0D7B01-E27A-1D4A-B050-8C77CAC97AFB}" type="pres">
      <dgm:prSet presAssocID="{A1DBD8A5-F4BB-42F9-B89E-C688280E388B}" presName="sibTrans" presStyleCnt="0"/>
      <dgm:spPr/>
    </dgm:pt>
    <dgm:pt modelId="{488A77C0-DE98-5347-A154-D21FCE413AAD}" type="pres">
      <dgm:prSet presAssocID="{3088AD9C-391B-3D4A-9F7E-7FF61808CCA6}" presName="compositeNode" presStyleCnt="0">
        <dgm:presLayoutVars>
          <dgm:bulletEnabled val="1"/>
        </dgm:presLayoutVars>
      </dgm:prSet>
      <dgm:spPr/>
    </dgm:pt>
    <dgm:pt modelId="{B67CEBDA-86A4-E14D-81A6-523FD9C131EE}" type="pres">
      <dgm:prSet presAssocID="{3088AD9C-391B-3D4A-9F7E-7FF61808CCA6}" presName="bgRect" presStyleLbl="alignNode1" presStyleIdx="1" presStyleCnt="3"/>
      <dgm:spPr/>
    </dgm:pt>
    <dgm:pt modelId="{58350AD3-FDA0-BE46-A808-AB5066D423A5}" type="pres">
      <dgm:prSet presAssocID="{F9826698-7D7A-A54E-AF36-7E781D33F54E}" presName="sibTransNodeRect" presStyleLbl="alignNode1" presStyleIdx="1" presStyleCnt="3">
        <dgm:presLayoutVars>
          <dgm:chMax val="0"/>
          <dgm:bulletEnabled val="1"/>
        </dgm:presLayoutVars>
      </dgm:prSet>
      <dgm:spPr/>
    </dgm:pt>
    <dgm:pt modelId="{167A6337-91A4-7543-B374-350C95B6D518}" type="pres">
      <dgm:prSet presAssocID="{3088AD9C-391B-3D4A-9F7E-7FF61808CCA6}" presName="nodeRect" presStyleLbl="alignNode1" presStyleIdx="1" presStyleCnt="3">
        <dgm:presLayoutVars>
          <dgm:bulletEnabled val="1"/>
        </dgm:presLayoutVars>
      </dgm:prSet>
      <dgm:spPr/>
    </dgm:pt>
    <dgm:pt modelId="{1E325003-42E3-B846-B4E0-538B25A551F3}" type="pres">
      <dgm:prSet presAssocID="{F9826698-7D7A-A54E-AF36-7E781D33F54E}" presName="sibTrans" presStyleCnt="0"/>
      <dgm:spPr/>
    </dgm:pt>
    <dgm:pt modelId="{60B1597A-8A85-C343-A1EE-72DAC7960302}" type="pres">
      <dgm:prSet presAssocID="{E59859B3-DCB7-4D08-ACD5-5B4FBC6461CD}" presName="compositeNode" presStyleCnt="0">
        <dgm:presLayoutVars>
          <dgm:bulletEnabled val="1"/>
        </dgm:presLayoutVars>
      </dgm:prSet>
      <dgm:spPr/>
    </dgm:pt>
    <dgm:pt modelId="{D60E3E13-2496-2347-8CB8-EA4FFD23B112}" type="pres">
      <dgm:prSet presAssocID="{E59859B3-DCB7-4D08-ACD5-5B4FBC6461CD}" presName="bgRect" presStyleLbl="alignNode1" presStyleIdx="2" presStyleCnt="3"/>
      <dgm:spPr/>
    </dgm:pt>
    <dgm:pt modelId="{8AD674B2-877F-D247-A615-7194B6054704}" type="pres">
      <dgm:prSet presAssocID="{583351D5-F816-4B2B-AED3-8060847F48CD}" presName="sibTransNodeRect" presStyleLbl="alignNode1" presStyleIdx="2" presStyleCnt="3">
        <dgm:presLayoutVars>
          <dgm:chMax val="0"/>
          <dgm:bulletEnabled val="1"/>
        </dgm:presLayoutVars>
      </dgm:prSet>
      <dgm:spPr/>
    </dgm:pt>
    <dgm:pt modelId="{AA363018-2998-C149-8796-D7C660409DE2}" type="pres">
      <dgm:prSet presAssocID="{E59859B3-DCB7-4D08-ACD5-5B4FBC6461CD}" presName="nodeRect" presStyleLbl="alignNode1" presStyleIdx="2" presStyleCnt="3">
        <dgm:presLayoutVars>
          <dgm:bulletEnabled val="1"/>
        </dgm:presLayoutVars>
      </dgm:prSet>
      <dgm:spPr/>
    </dgm:pt>
  </dgm:ptLst>
  <dgm:cxnLst>
    <dgm:cxn modelId="{04D21A11-23BB-B54F-895A-7AFA40BF936F}" type="presOf" srcId="{E59859B3-DCB7-4D08-ACD5-5B4FBC6461CD}" destId="{AA363018-2998-C149-8796-D7C660409DE2}" srcOrd="1" destOrd="0" presId="urn:microsoft.com/office/officeart/2016/7/layout/LinearBlockProcessNumbered"/>
    <dgm:cxn modelId="{127F7213-DB1F-8848-9DE0-BEC2AB287BFE}" type="presOf" srcId="{133547FD-7098-4C6D-829F-2ED2D2B0860A}" destId="{CC9150CD-2D96-E547-8284-8CFC645AFEF7}" srcOrd="0" destOrd="0" presId="urn:microsoft.com/office/officeart/2016/7/layout/LinearBlockProcessNumbered"/>
    <dgm:cxn modelId="{CD234A22-0B6D-544F-AF1B-9C3B480F6EA8}" type="presOf" srcId="{3088AD9C-391B-3D4A-9F7E-7FF61808CCA6}" destId="{B67CEBDA-86A4-E14D-81A6-523FD9C131EE}" srcOrd="0" destOrd="0" presId="urn:microsoft.com/office/officeart/2016/7/layout/LinearBlockProcessNumbered"/>
    <dgm:cxn modelId="{57465D46-024C-5143-B813-54135E00FFF7}" type="presOf" srcId="{F9826698-7D7A-A54E-AF36-7E781D33F54E}" destId="{58350AD3-FDA0-BE46-A808-AB5066D423A5}" srcOrd="0" destOrd="0" presId="urn:microsoft.com/office/officeart/2016/7/layout/LinearBlockProcessNumbered"/>
    <dgm:cxn modelId="{3538A758-2EFA-3040-9BDC-96FD3F8610E0}" srcId="{B8C05BFB-C8CE-4915-881F-0546DD42CCF6}" destId="{3088AD9C-391B-3D4A-9F7E-7FF61808CCA6}" srcOrd="1" destOrd="0" parTransId="{9D95A24F-BE44-874D-AD52-6074286F0599}" sibTransId="{F9826698-7D7A-A54E-AF36-7E781D33F54E}"/>
    <dgm:cxn modelId="{2B3D76AC-78A2-45ED-A598-AC14F40F91D3}" srcId="{B8C05BFB-C8CE-4915-881F-0546DD42CCF6}" destId="{E59859B3-DCB7-4D08-ACD5-5B4FBC6461CD}" srcOrd="2" destOrd="0" parTransId="{A015F25C-353A-4C5E-A57A-20A6CB9925E5}" sibTransId="{583351D5-F816-4B2B-AED3-8060847F48CD}"/>
    <dgm:cxn modelId="{5DAE33BD-E0D7-4F4F-A19A-EBD54198EEEA}" srcId="{B8C05BFB-C8CE-4915-881F-0546DD42CCF6}" destId="{133547FD-7098-4C6D-829F-2ED2D2B0860A}" srcOrd="0" destOrd="0" parTransId="{3842D18E-3A98-48FD-BB78-54648B27096A}" sibTransId="{A1DBD8A5-F4BB-42F9-B89E-C688280E388B}"/>
    <dgm:cxn modelId="{0C76D3CA-73E9-2446-A72F-FE9A2C9B38CE}" type="presOf" srcId="{B8C05BFB-C8CE-4915-881F-0546DD42CCF6}" destId="{7F5620B1-EDA6-9B4A-9E1D-943E7ED01F59}" srcOrd="0" destOrd="0" presId="urn:microsoft.com/office/officeart/2016/7/layout/LinearBlockProcessNumbered"/>
    <dgm:cxn modelId="{4F4BEAD9-1D26-7E44-B1D6-13A657C2D207}" type="presOf" srcId="{E59859B3-DCB7-4D08-ACD5-5B4FBC6461CD}" destId="{D60E3E13-2496-2347-8CB8-EA4FFD23B112}" srcOrd="0" destOrd="0" presId="urn:microsoft.com/office/officeart/2016/7/layout/LinearBlockProcessNumbered"/>
    <dgm:cxn modelId="{DEE6B7E4-F450-8246-85AC-CA362033E945}" type="presOf" srcId="{583351D5-F816-4B2B-AED3-8060847F48CD}" destId="{8AD674B2-877F-D247-A615-7194B6054704}" srcOrd="0" destOrd="0" presId="urn:microsoft.com/office/officeart/2016/7/layout/LinearBlockProcessNumbered"/>
    <dgm:cxn modelId="{61D59CE9-568E-EE4F-A6D2-219B06B87396}" type="presOf" srcId="{A1DBD8A5-F4BB-42F9-B89E-C688280E388B}" destId="{A33C9682-711B-1A4F-97A7-6B1CB82AA84F}" srcOrd="0" destOrd="0" presId="urn:microsoft.com/office/officeart/2016/7/layout/LinearBlockProcessNumbered"/>
    <dgm:cxn modelId="{1B0B7BEF-4610-AF42-AE57-075B34169700}" type="presOf" srcId="{133547FD-7098-4C6D-829F-2ED2D2B0860A}" destId="{CDFD1394-A281-EE49-B2B5-C01D14ABEF82}" srcOrd="1" destOrd="0" presId="urn:microsoft.com/office/officeart/2016/7/layout/LinearBlockProcessNumbered"/>
    <dgm:cxn modelId="{456B43F8-B044-784C-B8D0-6D0991925BF2}" type="presOf" srcId="{3088AD9C-391B-3D4A-9F7E-7FF61808CCA6}" destId="{167A6337-91A4-7543-B374-350C95B6D518}" srcOrd="1" destOrd="0" presId="urn:microsoft.com/office/officeart/2016/7/layout/LinearBlockProcessNumbered"/>
    <dgm:cxn modelId="{3D481431-5B3F-DB46-B31E-261AF0420BA7}" type="presParOf" srcId="{7F5620B1-EDA6-9B4A-9E1D-943E7ED01F59}" destId="{AF629199-54AC-574F-9A41-031622261B8E}" srcOrd="0" destOrd="0" presId="urn:microsoft.com/office/officeart/2016/7/layout/LinearBlockProcessNumbered"/>
    <dgm:cxn modelId="{60717A42-AA00-C141-B9D4-6DA308C6C675}" type="presParOf" srcId="{AF629199-54AC-574F-9A41-031622261B8E}" destId="{CC9150CD-2D96-E547-8284-8CFC645AFEF7}" srcOrd="0" destOrd="0" presId="urn:microsoft.com/office/officeart/2016/7/layout/LinearBlockProcessNumbered"/>
    <dgm:cxn modelId="{C8F1C8DA-9C46-C34E-A62F-762FDFA8809F}" type="presParOf" srcId="{AF629199-54AC-574F-9A41-031622261B8E}" destId="{A33C9682-711B-1A4F-97A7-6B1CB82AA84F}" srcOrd="1" destOrd="0" presId="urn:microsoft.com/office/officeart/2016/7/layout/LinearBlockProcessNumbered"/>
    <dgm:cxn modelId="{EB6F987F-78C3-2A43-BC4C-3405AC9AB6DD}" type="presParOf" srcId="{AF629199-54AC-574F-9A41-031622261B8E}" destId="{CDFD1394-A281-EE49-B2B5-C01D14ABEF82}" srcOrd="2" destOrd="0" presId="urn:microsoft.com/office/officeart/2016/7/layout/LinearBlockProcessNumbered"/>
    <dgm:cxn modelId="{071C4A92-665E-E94E-8704-9B82BB6856BC}" type="presParOf" srcId="{7F5620B1-EDA6-9B4A-9E1D-943E7ED01F59}" destId="{5F0D7B01-E27A-1D4A-B050-8C77CAC97AFB}" srcOrd="1" destOrd="0" presId="urn:microsoft.com/office/officeart/2016/7/layout/LinearBlockProcessNumbered"/>
    <dgm:cxn modelId="{B5ACBC58-7872-A147-B794-EDAF8EADBAD1}" type="presParOf" srcId="{7F5620B1-EDA6-9B4A-9E1D-943E7ED01F59}" destId="{488A77C0-DE98-5347-A154-D21FCE413AAD}" srcOrd="2" destOrd="0" presId="urn:microsoft.com/office/officeart/2016/7/layout/LinearBlockProcessNumbered"/>
    <dgm:cxn modelId="{AB3E9C7A-A715-2E48-BE40-296363DAC6AA}" type="presParOf" srcId="{488A77C0-DE98-5347-A154-D21FCE413AAD}" destId="{B67CEBDA-86A4-E14D-81A6-523FD9C131EE}" srcOrd="0" destOrd="0" presId="urn:microsoft.com/office/officeart/2016/7/layout/LinearBlockProcessNumbered"/>
    <dgm:cxn modelId="{09D0A3CA-534A-A544-9536-75AA0A261650}" type="presParOf" srcId="{488A77C0-DE98-5347-A154-D21FCE413AAD}" destId="{58350AD3-FDA0-BE46-A808-AB5066D423A5}" srcOrd="1" destOrd="0" presId="urn:microsoft.com/office/officeart/2016/7/layout/LinearBlockProcessNumbered"/>
    <dgm:cxn modelId="{089332BF-2CFC-FC43-805D-C032BD56C0AF}" type="presParOf" srcId="{488A77C0-DE98-5347-A154-D21FCE413AAD}" destId="{167A6337-91A4-7543-B374-350C95B6D518}" srcOrd="2" destOrd="0" presId="urn:microsoft.com/office/officeart/2016/7/layout/LinearBlockProcessNumbered"/>
    <dgm:cxn modelId="{B20020F5-6F51-8E4B-B1ED-4075B0CB113C}" type="presParOf" srcId="{7F5620B1-EDA6-9B4A-9E1D-943E7ED01F59}" destId="{1E325003-42E3-B846-B4E0-538B25A551F3}" srcOrd="3" destOrd="0" presId="urn:microsoft.com/office/officeart/2016/7/layout/LinearBlockProcessNumbered"/>
    <dgm:cxn modelId="{8DDD83E0-0405-C149-8E2C-8B0F8CA5D785}" type="presParOf" srcId="{7F5620B1-EDA6-9B4A-9E1D-943E7ED01F59}" destId="{60B1597A-8A85-C343-A1EE-72DAC7960302}" srcOrd="4" destOrd="0" presId="urn:microsoft.com/office/officeart/2016/7/layout/LinearBlockProcessNumbered"/>
    <dgm:cxn modelId="{40610861-F365-B342-97E8-09DA410F34C8}" type="presParOf" srcId="{60B1597A-8A85-C343-A1EE-72DAC7960302}" destId="{D60E3E13-2496-2347-8CB8-EA4FFD23B112}" srcOrd="0" destOrd="0" presId="urn:microsoft.com/office/officeart/2016/7/layout/LinearBlockProcessNumbered"/>
    <dgm:cxn modelId="{F85989E5-4EE8-7742-BB22-4B37F5105A57}" type="presParOf" srcId="{60B1597A-8A85-C343-A1EE-72DAC7960302}" destId="{8AD674B2-877F-D247-A615-7194B6054704}" srcOrd="1" destOrd="0" presId="urn:microsoft.com/office/officeart/2016/7/layout/LinearBlockProcessNumbered"/>
    <dgm:cxn modelId="{D6C687B2-0C53-7E40-AB2A-993994EE2A3E}" type="presParOf" srcId="{60B1597A-8A85-C343-A1EE-72DAC7960302}" destId="{AA363018-2998-C149-8796-D7C660409DE2}" srcOrd="2" destOrd="0" presId="urn:microsoft.com/office/officeart/2016/7/layout/LinearBlockProcessNumbered"/>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7C9BD2-C70B-4479-A48D-CD14CA0CE549}"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97904AE6-0E24-4583-8F9B-6F130CD31B3A}">
      <dgm:prSet custT="1"/>
      <dgm:spPr/>
      <dgm:t>
        <a:bodyPr/>
        <a:lstStyle/>
        <a:p>
          <a:r>
            <a:rPr lang="en-US" sz="2800" dirty="0">
              <a:solidFill>
                <a:schemeClr val="bg1"/>
              </a:solidFill>
            </a:rPr>
            <a:t>Included:</a:t>
          </a:r>
        </a:p>
      </dgm:t>
    </dgm:pt>
    <dgm:pt modelId="{360985DC-F079-4C1E-B654-535D3C1D3C79}" type="parTrans" cxnId="{32500035-B457-4627-8361-D3B7F0CD4135}">
      <dgm:prSet/>
      <dgm:spPr/>
      <dgm:t>
        <a:bodyPr/>
        <a:lstStyle/>
        <a:p>
          <a:endParaRPr lang="en-US"/>
        </a:p>
      </dgm:t>
    </dgm:pt>
    <dgm:pt modelId="{54E7BFD5-AA80-4F47-87F1-E996AA3AC67B}" type="sibTrans" cxnId="{32500035-B457-4627-8361-D3B7F0CD4135}">
      <dgm:prSet/>
      <dgm:spPr/>
      <dgm:t>
        <a:bodyPr/>
        <a:lstStyle/>
        <a:p>
          <a:endParaRPr lang="en-US"/>
        </a:p>
      </dgm:t>
    </dgm:pt>
    <dgm:pt modelId="{1913CC5E-1FA4-4674-9787-8A509D6E8F6C}">
      <dgm:prSet/>
      <dgm:spPr/>
      <dgm:t>
        <a:bodyPr/>
        <a:lstStyle/>
        <a:p>
          <a:r>
            <a:rPr lang="en-US"/>
            <a:t>Image &amp; Video: media, title, caption, link (output as &lt;figure&gt; element with &lt;figcaption&gt;)</a:t>
          </a:r>
        </a:p>
      </dgm:t>
    </dgm:pt>
    <dgm:pt modelId="{7C790720-EA8B-425D-99DF-46FB266D5E5B}" type="parTrans" cxnId="{BB22921A-B3B0-4A32-A2E1-80A7791C4B79}">
      <dgm:prSet/>
      <dgm:spPr/>
      <dgm:t>
        <a:bodyPr/>
        <a:lstStyle/>
        <a:p>
          <a:endParaRPr lang="en-US"/>
        </a:p>
      </dgm:t>
    </dgm:pt>
    <dgm:pt modelId="{67976A1D-9874-484E-9BD9-79E026113B20}" type="sibTrans" cxnId="{BB22921A-B3B0-4A32-A2E1-80A7791C4B79}">
      <dgm:prSet/>
      <dgm:spPr/>
      <dgm:t>
        <a:bodyPr/>
        <a:lstStyle/>
        <a:p>
          <a:endParaRPr lang="en-US"/>
        </a:p>
      </dgm:t>
    </dgm:pt>
    <dgm:pt modelId="{B2207958-8EDD-4F45-89FA-DC2B4D0FFECA}">
      <dgm:prSet/>
      <dgm:spPr/>
      <dgm:t>
        <a:bodyPr/>
        <a:lstStyle/>
        <a:p>
          <a:r>
            <a:rPr lang="en-US" dirty="0"/>
            <a:t>Aside: text output as &lt;aside&gt;</a:t>
          </a:r>
        </a:p>
      </dgm:t>
    </dgm:pt>
    <dgm:pt modelId="{F6E06B97-9D8D-4F3B-BFF0-D235E0528CEE}" type="parTrans" cxnId="{95632CDB-2BD5-4D17-BFA2-6D09E0022BD5}">
      <dgm:prSet/>
      <dgm:spPr/>
      <dgm:t>
        <a:bodyPr/>
        <a:lstStyle/>
        <a:p>
          <a:endParaRPr lang="en-US"/>
        </a:p>
      </dgm:t>
    </dgm:pt>
    <dgm:pt modelId="{55F35BFE-0742-4463-8397-AF2F98609D6C}" type="sibTrans" cxnId="{95632CDB-2BD5-4D17-BFA2-6D09E0022BD5}">
      <dgm:prSet/>
      <dgm:spPr/>
      <dgm:t>
        <a:bodyPr/>
        <a:lstStyle/>
        <a:p>
          <a:endParaRPr lang="en-US"/>
        </a:p>
      </dgm:t>
    </dgm:pt>
    <dgm:pt modelId="{1978FE2B-ABD5-4CB6-822C-1B5CDC58A42C}">
      <dgm:prSet/>
      <dgm:spPr/>
      <dgm:t>
        <a:bodyPr/>
        <a:lstStyle/>
        <a:p>
          <a:r>
            <a:rPr lang="en-US" dirty="0"/>
            <a:t>Text: Full HTML for trusted users</a:t>
          </a:r>
        </a:p>
      </dgm:t>
    </dgm:pt>
    <dgm:pt modelId="{1272AF81-8A55-4CB1-A0C1-1453CDB6E7B0}" type="parTrans" cxnId="{48F9FE80-B68F-4F59-AF7C-E947D95641AB}">
      <dgm:prSet/>
      <dgm:spPr/>
      <dgm:t>
        <a:bodyPr/>
        <a:lstStyle/>
        <a:p>
          <a:endParaRPr lang="en-US"/>
        </a:p>
      </dgm:t>
    </dgm:pt>
    <dgm:pt modelId="{5B35BAEB-5BEB-42A9-928E-AFED7AB71E52}" type="sibTrans" cxnId="{48F9FE80-B68F-4F59-AF7C-E947D95641AB}">
      <dgm:prSet/>
      <dgm:spPr/>
      <dgm:t>
        <a:bodyPr/>
        <a:lstStyle/>
        <a:p>
          <a:endParaRPr lang="en-US"/>
        </a:p>
      </dgm:t>
    </dgm:pt>
    <dgm:pt modelId="{FD999F94-5109-48BD-823E-133180AF36CD}">
      <dgm:prSet custT="1"/>
      <dgm:spPr/>
      <dgm:t>
        <a:bodyPr/>
        <a:lstStyle/>
        <a:p>
          <a:r>
            <a:rPr lang="en-US" sz="2800" dirty="0">
              <a:solidFill>
                <a:schemeClr val="bg1"/>
              </a:solidFill>
            </a:rPr>
            <a:t>Ideas:</a:t>
          </a:r>
        </a:p>
      </dgm:t>
    </dgm:pt>
    <dgm:pt modelId="{A1232A0C-2927-4B73-87AE-E8A811617EB3}" type="parTrans" cxnId="{6767272C-55BF-4F9B-88E1-6DDD7F0C6FFD}">
      <dgm:prSet/>
      <dgm:spPr/>
      <dgm:t>
        <a:bodyPr/>
        <a:lstStyle/>
        <a:p>
          <a:endParaRPr lang="en-US"/>
        </a:p>
      </dgm:t>
    </dgm:pt>
    <dgm:pt modelId="{49400C78-0FEB-44CA-B5C7-B3EBEAD42C9F}" type="sibTrans" cxnId="{6767272C-55BF-4F9B-88E1-6DDD7F0C6FFD}">
      <dgm:prSet/>
      <dgm:spPr/>
      <dgm:t>
        <a:bodyPr/>
        <a:lstStyle/>
        <a:p>
          <a:endParaRPr lang="en-US"/>
        </a:p>
      </dgm:t>
    </dgm:pt>
    <dgm:pt modelId="{F98C6F3F-A627-4180-98FB-114A7B471038}">
      <dgm:prSet/>
      <dgm:spPr/>
      <dgm:t>
        <a:bodyPr/>
        <a:lstStyle/>
        <a:p>
          <a:r>
            <a:rPr lang="en-US" dirty="0"/>
            <a:t>Facebook feed or post, blog feed, block, view, button, Google map or presentation, Flickr slideshow, accordions, carousels…</a:t>
          </a:r>
        </a:p>
      </dgm:t>
    </dgm:pt>
    <dgm:pt modelId="{E6FD729C-6D26-41CA-A6B9-18C6A6DF9A65}" type="parTrans" cxnId="{3FB760A8-E973-4232-B994-D5BEC8D39A45}">
      <dgm:prSet/>
      <dgm:spPr/>
      <dgm:t>
        <a:bodyPr/>
        <a:lstStyle/>
        <a:p>
          <a:endParaRPr lang="en-US"/>
        </a:p>
      </dgm:t>
    </dgm:pt>
    <dgm:pt modelId="{EEA7114A-FCF3-4640-9E44-953B2A0A5D31}" type="sibTrans" cxnId="{3FB760A8-E973-4232-B994-D5BEC8D39A45}">
      <dgm:prSet/>
      <dgm:spPr/>
      <dgm:t>
        <a:bodyPr/>
        <a:lstStyle/>
        <a:p>
          <a:endParaRPr lang="en-US"/>
        </a:p>
      </dgm:t>
    </dgm:pt>
    <dgm:pt modelId="{8314718B-A0FB-D548-8DC7-0D0BD3BA090E}">
      <dgm:prSet/>
      <dgm:spPr/>
      <dgm:t>
        <a:bodyPr/>
        <a:lstStyle/>
        <a:p>
          <a:r>
            <a:rPr lang="en-US" dirty="0"/>
            <a:t>Tweet: custom field formatter for safe markup &amp; Drupal script-loading</a:t>
          </a:r>
        </a:p>
      </dgm:t>
    </dgm:pt>
    <dgm:pt modelId="{A925A273-9AC0-FC44-AAB4-5DF8CBDBB917}" type="parTrans" cxnId="{AFC9D005-9BB9-F84E-831A-34B52B6B094F}">
      <dgm:prSet/>
      <dgm:spPr/>
      <dgm:t>
        <a:bodyPr/>
        <a:lstStyle/>
        <a:p>
          <a:endParaRPr lang="en-US"/>
        </a:p>
      </dgm:t>
    </dgm:pt>
    <dgm:pt modelId="{0C1E2749-061E-2143-8E67-34FE314B41AF}" type="sibTrans" cxnId="{AFC9D005-9BB9-F84E-831A-34B52B6B094F}">
      <dgm:prSet/>
      <dgm:spPr/>
      <dgm:t>
        <a:bodyPr/>
        <a:lstStyle/>
        <a:p>
          <a:endParaRPr lang="en-US"/>
        </a:p>
      </dgm:t>
    </dgm:pt>
    <dgm:pt modelId="{642565EB-C264-1B4D-8BF7-FF6AC105AB94}" type="pres">
      <dgm:prSet presAssocID="{5F7C9BD2-C70B-4479-A48D-CD14CA0CE549}" presName="Name0" presStyleCnt="0">
        <dgm:presLayoutVars>
          <dgm:dir/>
          <dgm:animLvl val="lvl"/>
          <dgm:resizeHandles val="exact"/>
        </dgm:presLayoutVars>
      </dgm:prSet>
      <dgm:spPr/>
    </dgm:pt>
    <dgm:pt modelId="{515CE50C-A2F7-4444-BA9A-BE4361A256F1}" type="pres">
      <dgm:prSet presAssocID="{97904AE6-0E24-4583-8F9B-6F130CD31B3A}" presName="linNode" presStyleCnt="0"/>
      <dgm:spPr/>
    </dgm:pt>
    <dgm:pt modelId="{5E3CA675-1D6B-9642-90A2-6443B973191D}" type="pres">
      <dgm:prSet presAssocID="{97904AE6-0E24-4583-8F9B-6F130CD31B3A}" presName="parentText" presStyleLbl="node1" presStyleIdx="0" presStyleCnt="2" custScaleX="76739" custLinFactNeighborX="-2426">
        <dgm:presLayoutVars>
          <dgm:chMax val="1"/>
          <dgm:bulletEnabled val="1"/>
        </dgm:presLayoutVars>
      </dgm:prSet>
      <dgm:spPr/>
    </dgm:pt>
    <dgm:pt modelId="{FFA1D277-40CB-324B-BBD4-E23930E72165}" type="pres">
      <dgm:prSet presAssocID="{97904AE6-0E24-4583-8F9B-6F130CD31B3A}" presName="descendantText" presStyleLbl="alignAccFollowNode1" presStyleIdx="0" presStyleCnt="2" custScaleX="107560" custLinFactNeighborX="-2985">
        <dgm:presLayoutVars>
          <dgm:bulletEnabled val="1"/>
        </dgm:presLayoutVars>
      </dgm:prSet>
      <dgm:spPr/>
    </dgm:pt>
    <dgm:pt modelId="{84A3443F-2A3B-F948-9DE4-2524F2032A63}" type="pres">
      <dgm:prSet presAssocID="{54E7BFD5-AA80-4F47-87F1-E996AA3AC67B}" presName="sp" presStyleCnt="0"/>
      <dgm:spPr/>
    </dgm:pt>
    <dgm:pt modelId="{EB33B6D5-0CC5-3F45-8ACD-55FDFA7E2A06}" type="pres">
      <dgm:prSet presAssocID="{FD999F94-5109-48BD-823E-133180AF36CD}" presName="linNode" presStyleCnt="0"/>
      <dgm:spPr/>
    </dgm:pt>
    <dgm:pt modelId="{A1A57D7C-3E65-E54B-96A5-9DB5E795C174}" type="pres">
      <dgm:prSet presAssocID="{FD999F94-5109-48BD-823E-133180AF36CD}" presName="parentText" presStyleLbl="node1" presStyleIdx="1" presStyleCnt="2" custScaleX="76739" custScaleY="56360" custLinFactNeighborX="-2426">
        <dgm:presLayoutVars>
          <dgm:chMax val="1"/>
          <dgm:bulletEnabled val="1"/>
        </dgm:presLayoutVars>
      </dgm:prSet>
      <dgm:spPr/>
    </dgm:pt>
    <dgm:pt modelId="{9484FB2A-FB63-0442-84DC-4A5AF6E5EE2B}" type="pres">
      <dgm:prSet presAssocID="{FD999F94-5109-48BD-823E-133180AF36CD}" presName="descendantText" presStyleLbl="alignAccFollowNode1" presStyleIdx="1" presStyleCnt="2" custScaleX="107560" custScaleY="56360" custLinFactNeighborX="-2985">
        <dgm:presLayoutVars>
          <dgm:bulletEnabled val="1"/>
        </dgm:presLayoutVars>
      </dgm:prSet>
      <dgm:spPr/>
    </dgm:pt>
  </dgm:ptLst>
  <dgm:cxnLst>
    <dgm:cxn modelId="{AFC9D005-9BB9-F84E-831A-34B52B6B094F}" srcId="{97904AE6-0E24-4583-8F9B-6F130CD31B3A}" destId="{8314718B-A0FB-D548-8DC7-0D0BD3BA090E}" srcOrd="3" destOrd="0" parTransId="{A925A273-9AC0-FC44-AAB4-5DF8CBDBB917}" sibTransId="{0C1E2749-061E-2143-8E67-34FE314B41AF}"/>
    <dgm:cxn modelId="{F388DA06-6E57-D642-8F3A-1B3AA2FDA4B8}" type="presOf" srcId="{FD999F94-5109-48BD-823E-133180AF36CD}" destId="{A1A57D7C-3E65-E54B-96A5-9DB5E795C174}" srcOrd="0" destOrd="0" presId="urn:microsoft.com/office/officeart/2005/8/layout/vList5"/>
    <dgm:cxn modelId="{BB22921A-B3B0-4A32-A2E1-80A7791C4B79}" srcId="{97904AE6-0E24-4583-8F9B-6F130CD31B3A}" destId="{1913CC5E-1FA4-4674-9787-8A509D6E8F6C}" srcOrd="0" destOrd="0" parTransId="{7C790720-EA8B-425D-99DF-46FB266D5E5B}" sibTransId="{67976A1D-9874-484E-9BD9-79E026113B20}"/>
    <dgm:cxn modelId="{6767272C-55BF-4F9B-88E1-6DDD7F0C6FFD}" srcId="{5F7C9BD2-C70B-4479-A48D-CD14CA0CE549}" destId="{FD999F94-5109-48BD-823E-133180AF36CD}" srcOrd="1" destOrd="0" parTransId="{A1232A0C-2927-4B73-87AE-E8A811617EB3}" sibTransId="{49400C78-0FEB-44CA-B5C7-B3EBEAD42C9F}"/>
    <dgm:cxn modelId="{D18EBF33-7DBB-0145-B303-C928F980206C}" type="presOf" srcId="{1913CC5E-1FA4-4674-9787-8A509D6E8F6C}" destId="{FFA1D277-40CB-324B-BBD4-E23930E72165}" srcOrd="0" destOrd="0" presId="urn:microsoft.com/office/officeart/2005/8/layout/vList5"/>
    <dgm:cxn modelId="{32500035-B457-4627-8361-D3B7F0CD4135}" srcId="{5F7C9BD2-C70B-4479-A48D-CD14CA0CE549}" destId="{97904AE6-0E24-4583-8F9B-6F130CD31B3A}" srcOrd="0" destOrd="0" parTransId="{360985DC-F079-4C1E-B654-535D3C1D3C79}" sibTransId="{54E7BFD5-AA80-4F47-87F1-E996AA3AC67B}"/>
    <dgm:cxn modelId="{670D055A-8524-E648-8118-6A28068D321B}" type="presOf" srcId="{97904AE6-0E24-4583-8F9B-6F130CD31B3A}" destId="{5E3CA675-1D6B-9642-90A2-6443B973191D}" srcOrd="0" destOrd="0" presId="urn:microsoft.com/office/officeart/2005/8/layout/vList5"/>
    <dgm:cxn modelId="{6A883A63-57B6-ED41-922D-82DEE53EC5AF}" type="presOf" srcId="{5F7C9BD2-C70B-4479-A48D-CD14CA0CE549}" destId="{642565EB-C264-1B4D-8BF7-FF6AC105AB94}" srcOrd="0" destOrd="0" presId="urn:microsoft.com/office/officeart/2005/8/layout/vList5"/>
    <dgm:cxn modelId="{107BCD65-7124-7646-B49A-431315187F71}" type="presOf" srcId="{B2207958-8EDD-4F45-89FA-DC2B4D0FFECA}" destId="{FFA1D277-40CB-324B-BBD4-E23930E72165}" srcOrd="0" destOrd="1" presId="urn:microsoft.com/office/officeart/2005/8/layout/vList5"/>
    <dgm:cxn modelId="{95BE2C6E-B393-C845-ABE5-198448C89C75}" type="presOf" srcId="{F98C6F3F-A627-4180-98FB-114A7B471038}" destId="{9484FB2A-FB63-0442-84DC-4A5AF6E5EE2B}" srcOrd="0" destOrd="0" presId="urn:microsoft.com/office/officeart/2005/8/layout/vList5"/>
    <dgm:cxn modelId="{6BEA5E75-E8BC-6F4B-A5C7-04DDCF7BCEE4}" type="presOf" srcId="{8314718B-A0FB-D548-8DC7-0D0BD3BA090E}" destId="{FFA1D277-40CB-324B-BBD4-E23930E72165}" srcOrd="0" destOrd="3" presId="urn:microsoft.com/office/officeart/2005/8/layout/vList5"/>
    <dgm:cxn modelId="{48F9FE80-B68F-4F59-AF7C-E947D95641AB}" srcId="{97904AE6-0E24-4583-8F9B-6F130CD31B3A}" destId="{1978FE2B-ABD5-4CB6-822C-1B5CDC58A42C}" srcOrd="2" destOrd="0" parTransId="{1272AF81-8A55-4CB1-A0C1-1453CDB6E7B0}" sibTransId="{5B35BAEB-5BEB-42A9-928E-AFED7AB71E52}"/>
    <dgm:cxn modelId="{3FB760A8-E973-4232-B994-D5BEC8D39A45}" srcId="{FD999F94-5109-48BD-823E-133180AF36CD}" destId="{F98C6F3F-A627-4180-98FB-114A7B471038}" srcOrd="0" destOrd="0" parTransId="{E6FD729C-6D26-41CA-A6B9-18C6A6DF9A65}" sibTransId="{EEA7114A-FCF3-4640-9E44-953B2A0A5D31}"/>
    <dgm:cxn modelId="{5D9B95C0-DEE9-A44F-9E61-4D129160C9AE}" type="presOf" srcId="{1978FE2B-ABD5-4CB6-822C-1B5CDC58A42C}" destId="{FFA1D277-40CB-324B-BBD4-E23930E72165}" srcOrd="0" destOrd="2" presId="urn:microsoft.com/office/officeart/2005/8/layout/vList5"/>
    <dgm:cxn modelId="{95632CDB-2BD5-4D17-BFA2-6D09E0022BD5}" srcId="{97904AE6-0E24-4583-8F9B-6F130CD31B3A}" destId="{B2207958-8EDD-4F45-89FA-DC2B4D0FFECA}" srcOrd="1" destOrd="0" parTransId="{F6E06B97-9D8D-4F3B-BFF0-D235E0528CEE}" sibTransId="{55F35BFE-0742-4463-8397-AF2F98609D6C}"/>
    <dgm:cxn modelId="{EAA9CFD3-5E37-AA4C-8399-C99FA8A08C9F}" type="presParOf" srcId="{642565EB-C264-1B4D-8BF7-FF6AC105AB94}" destId="{515CE50C-A2F7-4444-BA9A-BE4361A256F1}" srcOrd="0" destOrd="0" presId="urn:microsoft.com/office/officeart/2005/8/layout/vList5"/>
    <dgm:cxn modelId="{1844A7FA-CD61-D848-AD89-BC589F29C696}" type="presParOf" srcId="{515CE50C-A2F7-4444-BA9A-BE4361A256F1}" destId="{5E3CA675-1D6B-9642-90A2-6443B973191D}" srcOrd="0" destOrd="0" presId="urn:microsoft.com/office/officeart/2005/8/layout/vList5"/>
    <dgm:cxn modelId="{0E736861-56D4-C641-992C-08D8DE99ED01}" type="presParOf" srcId="{515CE50C-A2F7-4444-BA9A-BE4361A256F1}" destId="{FFA1D277-40CB-324B-BBD4-E23930E72165}" srcOrd="1" destOrd="0" presId="urn:microsoft.com/office/officeart/2005/8/layout/vList5"/>
    <dgm:cxn modelId="{4373F84D-870D-1548-809C-85F023A1130B}" type="presParOf" srcId="{642565EB-C264-1B4D-8BF7-FF6AC105AB94}" destId="{84A3443F-2A3B-F948-9DE4-2524F2032A63}" srcOrd="1" destOrd="0" presId="urn:microsoft.com/office/officeart/2005/8/layout/vList5"/>
    <dgm:cxn modelId="{DC696502-44A5-6C4B-96D4-1DDEB65A9DA0}" type="presParOf" srcId="{642565EB-C264-1B4D-8BF7-FF6AC105AB94}" destId="{EB33B6D5-0CC5-3F45-8ACD-55FDFA7E2A06}" srcOrd="2" destOrd="0" presId="urn:microsoft.com/office/officeart/2005/8/layout/vList5"/>
    <dgm:cxn modelId="{73EBE2AA-021E-4849-AB0A-497F56362304}" type="presParOf" srcId="{EB33B6D5-0CC5-3F45-8ACD-55FDFA7E2A06}" destId="{A1A57D7C-3E65-E54B-96A5-9DB5E795C174}" srcOrd="0" destOrd="0" presId="urn:microsoft.com/office/officeart/2005/8/layout/vList5"/>
    <dgm:cxn modelId="{00DC95FD-848F-AD46-9D13-D9066A7F8D03}" type="presParOf" srcId="{EB33B6D5-0CC5-3F45-8ACD-55FDFA7E2A06}" destId="{9484FB2A-FB63-0442-84DC-4A5AF6E5EE2B}"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E38ADB-2A29-4117-B868-1B7DAB302D5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D329600-C3A2-4F7A-BDEA-61F6A7157EB2}">
      <dgm:prSet/>
      <dgm:spPr/>
      <dgm:t>
        <a:bodyPr/>
        <a:lstStyle/>
        <a:p>
          <a:r>
            <a:rPr lang="en-US" dirty="0">
              <a:solidFill>
                <a:schemeClr val="bg2"/>
              </a:solidFill>
            </a:rPr>
            <a:t>Based on </a:t>
          </a:r>
          <a:r>
            <a:rPr lang="en-US" dirty="0">
              <a:solidFill>
                <a:schemeClr val="bg2"/>
              </a:solidFill>
              <a:hlinkClick xmlns:r="http://schemas.openxmlformats.org/officeDocument/2006/relationships" r:id="rId1">
                <a:extLst>
                  <a:ext uri="{A12FA001-AC4F-418D-AE19-62706E023703}">
                    <ahyp:hlinkClr xmlns:ahyp="http://schemas.microsoft.com/office/drawing/2018/hyperlinkcolor" val="tx"/>
                  </a:ext>
                </a:extLst>
              </a:hlinkClick>
            </a:rPr>
            <a:t>modifiers_pack</a:t>
          </a:r>
          <a:endParaRPr lang="en-US" dirty="0">
            <a:solidFill>
              <a:schemeClr val="bg2"/>
            </a:solidFill>
          </a:endParaRPr>
        </a:p>
      </dgm:t>
    </dgm:pt>
    <dgm:pt modelId="{4343E9CF-2982-4073-8249-AC0A51DA7DD1}" type="parTrans" cxnId="{B26E4F6F-AF71-4F79-805A-F2BE540E1CCD}">
      <dgm:prSet/>
      <dgm:spPr/>
      <dgm:t>
        <a:bodyPr/>
        <a:lstStyle/>
        <a:p>
          <a:endParaRPr lang="en-US"/>
        </a:p>
      </dgm:t>
    </dgm:pt>
    <dgm:pt modelId="{C2A3C2B3-6705-4E06-8C8B-89FAEA108FDA}" type="sibTrans" cxnId="{B26E4F6F-AF71-4F79-805A-F2BE540E1CCD}">
      <dgm:prSet/>
      <dgm:spPr/>
      <dgm:t>
        <a:bodyPr/>
        <a:lstStyle/>
        <a:p>
          <a:endParaRPr lang="en-US"/>
        </a:p>
      </dgm:t>
    </dgm:pt>
    <dgm:pt modelId="{F431BEB8-3474-4CB0-A4A6-9B6B4E8AFC67}">
      <dgm:prSet/>
      <dgm:spPr/>
      <dgm:t>
        <a:bodyPr/>
        <a:lstStyle/>
        <a:p>
          <a:r>
            <a:rPr lang="en-US" dirty="0">
              <a:solidFill>
                <a:schemeClr val="bg2"/>
              </a:solidFill>
            </a:rPr>
            <a:t>Customizations include:</a:t>
          </a:r>
        </a:p>
      </dgm:t>
    </dgm:pt>
    <dgm:pt modelId="{F7C50250-A34B-40A4-9517-6AE53DB68576}" type="parTrans" cxnId="{68FBB56D-7E44-4A16-ABEA-F3FC997FBDC9}">
      <dgm:prSet/>
      <dgm:spPr/>
      <dgm:t>
        <a:bodyPr/>
        <a:lstStyle/>
        <a:p>
          <a:endParaRPr lang="en-US"/>
        </a:p>
      </dgm:t>
    </dgm:pt>
    <dgm:pt modelId="{59C29F60-D280-467F-A3D6-08078FA17A93}" type="sibTrans" cxnId="{68FBB56D-7E44-4A16-ABEA-F3FC997FBDC9}">
      <dgm:prSet/>
      <dgm:spPr/>
      <dgm:t>
        <a:bodyPr/>
        <a:lstStyle/>
        <a:p>
          <a:endParaRPr lang="en-US"/>
        </a:p>
      </dgm:t>
    </dgm:pt>
    <dgm:pt modelId="{5F8D0049-A008-4224-AD5D-ECC251C5272F}">
      <dgm:prSet/>
      <dgm:spPr/>
      <dgm:t>
        <a:bodyPr/>
        <a:lstStyle/>
        <a:p>
          <a:r>
            <a:rPr lang="en-US" dirty="0"/>
            <a:t>More instructions &amp; cleaner forms</a:t>
          </a:r>
        </a:p>
      </dgm:t>
    </dgm:pt>
    <dgm:pt modelId="{CABB51D5-0C82-4C1D-9521-DFDE500B0DAE}" type="parTrans" cxnId="{97C7C1BD-061B-4DCB-BCA5-18C6E1911537}">
      <dgm:prSet/>
      <dgm:spPr/>
      <dgm:t>
        <a:bodyPr/>
        <a:lstStyle/>
        <a:p>
          <a:endParaRPr lang="en-US"/>
        </a:p>
      </dgm:t>
    </dgm:pt>
    <dgm:pt modelId="{BB60977F-A871-42D5-B734-28C6621C782C}" type="sibTrans" cxnId="{97C7C1BD-061B-4DCB-BCA5-18C6E1911537}">
      <dgm:prSet/>
      <dgm:spPr/>
      <dgm:t>
        <a:bodyPr/>
        <a:lstStyle/>
        <a:p>
          <a:endParaRPr lang="en-US"/>
        </a:p>
      </dgm:t>
    </dgm:pt>
    <dgm:pt modelId="{9BD97622-3BB5-45DC-95A8-076A9EA4CA70}">
      <dgm:prSet/>
      <dgm:spPr/>
      <dgm:t>
        <a:bodyPr/>
        <a:lstStyle/>
        <a:p>
          <a:r>
            <a:rPr lang="en-US" dirty="0"/>
            <a:t>Select fields, not open entry</a:t>
          </a:r>
        </a:p>
      </dgm:t>
    </dgm:pt>
    <dgm:pt modelId="{E2800ACF-3ECA-4F44-B3BD-152CC9CF7859}" type="parTrans" cxnId="{1A14152B-867C-4A81-A7A8-D86ADE627252}">
      <dgm:prSet/>
      <dgm:spPr/>
      <dgm:t>
        <a:bodyPr/>
        <a:lstStyle/>
        <a:p>
          <a:endParaRPr lang="en-US"/>
        </a:p>
      </dgm:t>
    </dgm:pt>
    <dgm:pt modelId="{900BA7B2-19F7-4989-8D95-0E195BCF6994}" type="sibTrans" cxnId="{1A14152B-867C-4A81-A7A8-D86ADE627252}">
      <dgm:prSet/>
      <dgm:spPr/>
      <dgm:t>
        <a:bodyPr/>
        <a:lstStyle/>
        <a:p>
          <a:endParaRPr lang="en-US"/>
        </a:p>
      </dgm:t>
    </dgm:pt>
    <dgm:pt modelId="{4812E381-56BB-434E-B442-893454E7AC5D}">
      <dgm:prSet/>
      <dgm:spPr/>
      <dgm:t>
        <a:bodyPr/>
        <a:lstStyle/>
        <a:p>
          <a:r>
            <a:rPr lang="en-US" dirty="0"/>
            <a:t>Automatic padding with  backgrounds</a:t>
          </a:r>
        </a:p>
      </dgm:t>
    </dgm:pt>
    <dgm:pt modelId="{441F5DDD-7934-4296-B331-6790A7F09A3A}" type="parTrans" cxnId="{0D3FF3F5-917D-4727-8F0F-0660A8D5D3F0}">
      <dgm:prSet/>
      <dgm:spPr/>
      <dgm:t>
        <a:bodyPr/>
        <a:lstStyle/>
        <a:p>
          <a:endParaRPr lang="en-US"/>
        </a:p>
      </dgm:t>
    </dgm:pt>
    <dgm:pt modelId="{7BF7DC39-5428-447E-81D0-1FE4140D1991}" type="sibTrans" cxnId="{0D3FF3F5-917D-4727-8F0F-0660A8D5D3F0}">
      <dgm:prSet/>
      <dgm:spPr/>
      <dgm:t>
        <a:bodyPr/>
        <a:lstStyle/>
        <a:p>
          <a:endParaRPr lang="en-US"/>
        </a:p>
      </dgm:t>
    </dgm:pt>
    <dgm:pt modelId="{1E3E3382-BF0B-4440-9B94-4E0C591D6E71}">
      <dgm:prSet/>
      <dgm:spPr/>
      <dgm:t>
        <a:bodyPr/>
        <a:lstStyle/>
        <a:p>
          <a:r>
            <a:rPr lang="en-US" dirty="0"/>
            <a:t>Screen width and min-height settings on relevant modifiers</a:t>
          </a:r>
        </a:p>
      </dgm:t>
    </dgm:pt>
    <dgm:pt modelId="{F82161D3-3EAC-49C2-8385-0FA0951B7187}" type="parTrans" cxnId="{BD3CBA01-6F81-47CE-9CA9-2E4354BFF410}">
      <dgm:prSet/>
      <dgm:spPr/>
      <dgm:t>
        <a:bodyPr/>
        <a:lstStyle/>
        <a:p>
          <a:endParaRPr lang="en-US"/>
        </a:p>
      </dgm:t>
    </dgm:pt>
    <dgm:pt modelId="{E63E0AF3-4575-430B-9F43-5D174C5F427D}" type="sibTrans" cxnId="{BD3CBA01-6F81-47CE-9CA9-2E4354BFF410}">
      <dgm:prSet/>
      <dgm:spPr/>
      <dgm:t>
        <a:bodyPr/>
        <a:lstStyle/>
        <a:p>
          <a:endParaRPr lang="en-US"/>
        </a:p>
      </dgm:t>
    </dgm:pt>
    <dgm:pt modelId="{13441E9C-FAA1-4FF6-94E0-8A8C45833D89}">
      <dgm:prSet/>
      <dgm:spPr/>
      <dgm:t>
        <a:bodyPr/>
        <a:lstStyle/>
        <a:p>
          <a:r>
            <a:rPr lang="en-US" dirty="0"/>
            <a:t>Calculate the most accessible text/background color</a:t>
          </a:r>
        </a:p>
      </dgm:t>
    </dgm:pt>
    <dgm:pt modelId="{F4BF9925-52EE-4048-B4D1-B3A25FE4369A}" type="parTrans" cxnId="{F55621BD-3203-4687-A247-9B204BAC496E}">
      <dgm:prSet/>
      <dgm:spPr/>
      <dgm:t>
        <a:bodyPr/>
        <a:lstStyle/>
        <a:p>
          <a:endParaRPr lang="en-US"/>
        </a:p>
      </dgm:t>
    </dgm:pt>
    <dgm:pt modelId="{D88FC6F6-7849-4CCD-BA21-64C82FD37C33}" type="sibTrans" cxnId="{F55621BD-3203-4687-A247-9B204BAC496E}">
      <dgm:prSet/>
      <dgm:spPr/>
      <dgm:t>
        <a:bodyPr/>
        <a:lstStyle/>
        <a:p>
          <a:endParaRPr lang="en-US"/>
        </a:p>
      </dgm:t>
    </dgm:pt>
    <dgm:pt modelId="{F10D459C-2BF6-A747-87B8-C77CCEB744BC}" type="pres">
      <dgm:prSet presAssocID="{E5E38ADB-2A29-4117-B868-1B7DAB302D5E}" presName="linear" presStyleCnt="0">
        <dgm:presLayoutVars>
          <dgm:dir/>
          <dgm:animLvl val="lvl"/>
          <dgm:resizeHandles val="exact"/>
        </dgm:presLayoutVars>
      </dgm:prSet>
      <dgm:spPr/>
    </dgm:pt>
    <dgm:pt modelId="{0D9B59BC-8563-B244-AC03-8420C635B09C}" type="pres">
      <dgm:prSet presAssocID="{9D329600-C3A2-4F7A-BDEA-61F6A7157EB2}" presName="parentLin" presStyleCnt="0"/>
      <dgm:spPr/>
    </dgm:pt>
    <dgm:pt modelId="{DEE07F20-BF0E-7E47-8ACE-EC081C0F02C0}" type="pres">
      <dgm:prSet presAssocID="{9D329600-C3A2-4F7A-BDEA-61F6A7157EB2}" presName="parentLeftMargin" presStyleLbl="node1" presStyleIdx="0" presStyleCnt="2"/>
      <dgm:spPr/>
    </dgm:pt>
    <dgm:pt modelId="{0E17BEC1-B14A-3242-AE14-303482A436CF}" type="pres">
      <dgm:prSet presAssocID="{9D329600-C3A2-4F7A-BDEA-61F6A7157EB2}" presName="parentText" presStyleLbl="node1" presStyleIdx="0" presStyleCnt="2">
        <dgm:presLayoutVars>
          <dgm:chMax val="0"/>
          <dgm:bulletEnabled val="1"/>
        </dgm:presLayoutVars>
      </dgm:prSet>
      <dgm:spPr/>
    </dgm:pt>
    <dgm:pt modelId="{2FEDFB1B-4818-3B4F-BE8C-24B209B4F4FB}" type="pres">
      <dgm:prSet presAssocID="{9D329600-C3A2-4F7A-BDEA-61F6A7157EB2}" presName="negativeSpace" presStyleCnt="0"/>
      <dgm:spPr/>
    </dgm:pt>
    <dgm:pt modelId="{26D04BE6-39EE-5741-8674-27AECF3353C9}" type="pres">
      <dgm:prSet presAssocID="{9D329600-C3A2-4F7A-BDEA-61F6A7157EB2}" presName="childText" presStyleLbl="conFgAcc1" presStyleIdx="0" presStyleCnt="2">
        <dgm:presLayoutVars>
          <dgm:bulletEnabled val="1"/>
        </dgm:presLayoutVars>
      </dgm:prSet>
      <dgm:spPr/>
    </dgm:pt>
    <dgm:pt modelId="{FD7B8CCA-F735-EC40-928C-A8C52C495241}" type="pres">
      <dgm:prSet presAssocID="{C2A3C2B3-6705-4E06-8C8B-89FAEA108FDA}" presName="spaceBetweenRectangles" presStyleCnt="0"/>
      <dgm:spPr/>
    </dgm:pt>
    <dgm:pt modelId="{99A18543-99CC-8440-88D4-C7A0BB89461D}" type="pres">
      <dgm:prSet presAssocID="{F431BEB8-3474-4CB0-A4A6-9B6B4E8AFC67}" presName="parentLin" presStyleCnt="0"/>
      <dgm:spPr/>
    </dgm:pt>
    <dgm:pt modelId="{BD776472-3BA4-7943-8C6C-0798CC5F6079}" type="pres">
      <dgm:prSet presAssocID="{F431BEB8-3474-4CB0-A4A6-9B6B4E8AFC67}" presName="parentLeftMargin" presStyleLbl="node1" presStyleIdx="0" presStyleCnt="2"/>
      <dgm:spPr/>
    </dgm:pt>
    <dgm:pt modelId="{11E68BBB-5D7E-E541-92A1-034B90DF7696}" type="pres">
      <dgm:prSet presAssocID="{F431BEB8-3474-4CB0-A4A6-9B6B4E8AFC67}" presName="parentText" presStyleLbl="node1" presStyleIdx="1" presStyleCnt="2">
        <dgm:presLayoutVars>
          <dgm:chMax val="0"/>
          <dgm:bulletEnabled val="1"/>
        </dgm:presLayoutVars>
      </dgm:prSet>
      <dgm:spPr/>
    </dgm:pt>
    <dgm:pt modelId="{A40B3B71-72B7-2346-92BA-65241988C21C}" type="pres">
      <dgm:prSet presAssocID="{F431BEB8-3474-4CB0-A4A6-9B6B4E8AFC67}" presName="negativeSpace" presStyleCnt="0"/>
      <dgm:spPr/>
    </dgm:pt>
    <dgm:pt modelId="{1830244C-DBAD-0941-8F0B-49B61796734B}" type="pres">
      <dgm:prSet presAssocID="{F431BEB8-3474-4CB0-A4A6-9B6B4E8AFC67}" presName="childText" presStyleLbl="conFgAcc1" presStyleIdx="1" presStyleCnt="2">
        <dgm:presLayoutVars>
          <dgm:bulletEnabled val="1"/>
        </dgm:presLayoutVars>
      </dgm:prSet>
      <dgm:spPr/>
    </dgm:pt>
  </dgm:ptLst>
  <dgm:cxnLst>
    <dgm:cxn modelId="{BD3CBA01-6F81-47CE-9CA9-2E4354BFF410}" srcId="{F431BEB8-3474-4CB0-A4A6-9B6B4E8AFC67}" destId="{1E3E3382-BF0B-4440-9B94-4E0C591D6E71}" srcOrd="3" destOrd="0" parTransId="{F82161D3-3EAC-49C2-8385-0FA0951B7187}" sibTransId="{E63E0AF3-4575-430B-9F43-5D174C5F427D}"/>
    <dgm:cxn modelId="{1DFB360D-9EEA-B243-A521-5042A16E0B9B}" type="presOf" srcId="{F431BEB8-3474-4CB0-A4A6-9B6B4E8AFC67}" destId="{11E68BBB-5D7E-E541-92A1-034B90DF7696}" srcOrd="1" destOrd="0" presId="urn:microsoft.com/office/officeart/2005/8/layout/list1"/>
    <dgm:cxn modelId="{C917DF14-662F-7B4C-95FD-269999A73378}" type="presOf" srcId="{9D329600-C3A2-4F7A-BDEA-61F6A7157EB2}" destId="{DEE07F20-BF0E-7E47-8ACE-EC081C0F02C0}" srcOrd="0" destOrd="0" presId="urn:microsoft.com/office/officeart/2005/8/layout/list1"/>
    <dgm:cxn modelId="{864E9A1C-BEB3-6842-9F63-37021463AF24}" type="presOf" srcId="{5F8D0049-A008-4224-AD5D-ECC251C5272F}" destId="{1830244C-DBAD-0941-8F0B-49B61796734B}" srcOrd="0" destOrd="0" presId="urn:microsoft.com/office/officeart/2005/8/layout/list1"/>
    <dgm:cxn modelId="{1A14152B-867C-4A81-A7A8-D86ADE627252}" srcId="{F431BEB8-3474-4CB0-A4A6-9B6B4E8AFC67}" destId="{9BD97622-3BB5-45DC-95A8-076A9EA4CA70}" srcOrd="1" destOrd="0" parTransId="{E2800ACF-3ECA-4F44-B3BD-152CC9CF7859}" sibTransId="{900BA7B2-19F7-4989-8D95-0E195BCF6994}"/>
    <dgm:cxn modelId="{32201C57-6EBC-224F-AFF5-9858BB4DBE83}" type="presOf" srcId="{9D329600-C3A2-4F7A-BDEA-61F6A7157EB2}" destId="{0E17BEC1-B14A-3242-AE14-303482A436CF}" srcOrd="1" destOrd="0" presId="urn:microsoft.com/office/officeart/2005/8/layout/list1"/>
    <dgm:cxn modelId="{68FBB56D-7E44-4A16-ABEA-F3FC997FBDC9}" srcId="{E5E38ADB-2A29-4117-B868-1B7DAB302D5E}" destId="{F431BEB8-3474-4CB0-A4A6-9B6B4E8AFC67}" srcOrd="1" destOrd="0" parTransId="{F7C50250-A34B-40A4-9517-6AE53DB68576}" sibTransId="{59C29F60-D280-467F-A3D6-08078FA17A93}"/>
    <dgm:cxn modelId="{B26E4F6F-AF71-4F79-805A-F2BE540E1CCD}" srcId="{E5E38ADB-2A29-4117-B868-1B7DAB302D5E}" destId="{9D329600-C3A2-4F7A-BDEA-61F6A7157EB2}" srcOrd="0" destOrd="0" parTransId="{4343E9CF-2982-4073-8249-AC0A51DA7DD1}" sibTransId="{C2A3C2B3-6705-4E06-8C8B-89FAEA108FDA}"/>
    <dgm:cxn modelId="{08C08E7B-70EC-5E48-9088-96879723DA0D}" type="presOf" srcId="{9BD97622-3BB5-45DC-95A8-076A9EA4CA70}" destId="{1830244C-DBAD-0941-8F0B-49B61796734B}" srcOrd="0" destOrd="1" presId="urn:microsoft.com/office/officeart/2005/8/layout/list1"/>
    <dgm:cxn modelId="{64E1A08E-0F97-F44A-8D0A-B3BAB5ECEF59}" type="presOf" srcId="{1E3E3382-BF0B-4440-9B94-4E0C591D6E71}" destId="{1830244C-DBAD-0941-8F0B-49B61796734B}" srcOrd="0" destOrd="3" presId="urn:microsoft.com/office/officeart/2005/8/layout/list1"/>
    <dgm:cxn modelId="{31091E93-0482-8346-B50D-4FFC760FCE7E}" type="presOf" srcId="{E5E38ADB-2A29-4117-B868-1B7DAB302D5E}" destId="{F10D459C-2BF6-A747-87B8-C77CCEB744BC}" srcOrd="0" destOrd="0" presId="urn:microsoft.com/office/officeart/2005/8/layout/list1"/>
    <dgm:cxn modelId="{C0BFF597-BA73-394E-9197-753B66BB74E6}" type="presOf" srcId="{13441E9C-FAA1-4FF6-94E0-8A8C45833D89}" destId="{1830244C-DBAD-0941-8F0B-49B61796734B}" srcOrd="0" destOrd="4" presId="urn:microsoft.com/office/officeart/2005/8/layout/list1"/>
    <dgm:cxn modelId="{B05F839F-51B2-B24E-A5A4-6B602600B9C9}" type="presOf" srcId="{4812E381-56BB-434E-B442-893454E7AC5D}" destId="{1830244C-DBAD-0941-8F0B-49B61796734B}" srcOrd="0" destOrd="2" presId="urn:microsoft.com/office/officeart/2005/8/layout/list1"/>
    <dgm:cxn modelId="{F55621BD-3203-4687-A247-9B204BAC496E}" srcId="{F431BEB8-3474-4CB0-A4A6-9B6B4E8AFC67}" destId="{13441E9C-FAA1-4FF6-94E0-8A8C45833D89}" srcOrd="4" destOrd="0" parTransId="{F4BF9925-52EE-4048-B4D1-B3A25FE4369A}" sibTransId="{D88FC6F6-7849-4CCD-BA21-64C82FD37C33}"/>
    <dgm:cxn modelId="{97C7C1BD-061B-4DCB-BCA5-18C6E1911537}" srcId="{F431BEB8-3474-4CB0-A4A6-9B6B4E8AFC67}" destId="{5F8D0049-A008-4224-AD5D-ECC251C5272F}" srcOrd="0" destOrd="0" parTransId="{CABB51D5-0C82-4C1D-9521-DFDE500B0DAE}" sibTransId="{BB60977F-A871-42D5-B734-28C6621C782C}"/>
    <dgm:cxn modelId="{0842C8EF-ECE2-2D4D-9DE2-0322F19C1FCE}" type="presOf" srcId="{F431BEB8-3474-4CB0-A4A6-9B6B4E8AFC67}" destId="{BD776472-3BA4-7943-8C6C-0798CC5F6079}" srcOrd="0" destOrd="0" presId="urn:microsoft.com/office/officeart/2005/8/layout/list1"/>
    <dgm:cxn modelId="{0D3FF3F5-917D-4727-8F0F-0660A8D5D3F0}" srcId="{F431BEB8-3474-4CB0-A4A6-9B6B4E8AFC67}" destId="{4812E381-56BB-434E-B442-893454E7AC5D}" srcOrd="2" destOrd="0" parTransId="{441F5DDD-7934-4296-B331-6790A7F09A3A}" sibTransId="{7BF7DC39-5428-447E-81D0-1FE4140D1991}"/>
    <dgm:cxn modelId="{89EBAE50-3F86-9C41-9895-ED50CE47D110}" type="presParOf" srcId="{F10D459C-2BF6-A747-87B8-C77CCEB744BC}" destId="{0D9B59BC-8563-B244-AC03-8420C635B09C}" srcOrd="0" destOrd="0" presId="urn:microsoft.com/office/officeart/2005/8/layout/list1"/>
    <dgm:cxn modelId="{1EAE30BF-E918-5147-980E-325CFD40699E}" type="presParOf" srcId="{0D9B59BC-8563-B244-AC03-8420C635B09C}" destId="{DEE07F20-BF0E-7E47-8ACE-EC081C0F02C0}" srcOrd="0" destOrd="0" presId="urn:microsoft.com/office/officeart/2005/8/layout/list1"/>
    <dgm:cxn modelId="{1505360A-BA5F-D64B-BF20-5FBFBA2F9538}" type="presParOf" srcId="{0D9B59BC-8563-B244-AC03-8420C635B09C}" destId="{0E17BEC1-B14A-3242-AE14-303482A436CF}" srcOrd="1" destOrd="0" presId="urn:microsoft.com/office/officeart/2005/8/layout/list1"/>
    <dgm:cxn modelId="{E8761590-28FB-6A4B-B861-87AFFAE87E56}" type="presParOf" srcId="{F10D459C-2BF6-A747-87B8-C77CCEB744BC}" destId="{2FEDFB1B-4818-3B4F-BE8C-24B209B4F4FB}" srcOrd="1" destOrd="0" presId="urn:microsoft.com/office/officeart/2005/8/layout/list1"/>
    <dgm:cxn modelId="{39971294-EE20-2C4F-A825-058DF161D42F}" type="presParOf" srcId="{F10D459C-2BF6-A747-87B8-C77CCEB744BC}" destId="{26D04BE6-39EE-5741-8674-27AECF3353C9}" srcOrd="2" destOrd="0" presId="urn:microsoft.com/office/officeart/2005/8/layout/list1"/>
    <dgm:cxn modelId="{3B637676-3AF0-FB43-86AB-0BB5F2BED6A3}" type="presParOf" srcId="{F10D459C-2BF6-A747-87B8-C77CCEB744BC}" destId="{FD7B8CCA-F735-EC40-928C-A8C52C495241}" srcOrd="3" destOrd="0" presId="urn:microsoft.com/office/officeart/2005/8/layout/list1"/>
    <dgm:cxn modelId="{D5F80BE1-D6C3-C545-9437-7127D61F8B20}" type="presParOf" srcId="{F10D459C-2BF6-A747-87B8-C77CCEB744BC}" destId="{99A18543-99CC-8440-88D4-C7A0BB89461D}" srcOrd="4" destOrd="0" presId="urn:microsoft.com/office/officeart/2005/8/layout/list1"/>
    <dgm:cxn modelId="{1BE1A2F2-27A6-6949-80CD-4034F957BF5C}" type="presParOf" srcId="{99A18543-99CC-8440-88D4-C7A0BB89461D}" destId="{BD776472-3BA4-7943-8C6C-0798CC5F6079}" srcOrd="0" destOrd="0" presId="urn:microsoft.com/office/officeart/2005/8/layout/list1"/>
    <dgm:cxn modelId="{442B5F55-0063-6B43-AD76-42016A53992A}" type="presParOf" srcId="{99A18543-99CC-8440-88D4-C7A0BB89461D}" destId="{11E68BBB-5D7E-E541-92A1-034B90DF7696}" srcOrd="1" destOrd="0" presId="urn:microsoft.com/office/officeart/2005/8/layout/list1"/>
    <dgm:cxn modelId="{D6E6CDE3-1877-CE41-B774-D1876F81DB8C}" type="presParOf" srcId="{F10D459C-2BF6-A747-87B8-C77CCEB744BC}" destId="{A40B3B71-72B7-2346-92BA-65241988C21C}" srcOrd="5" destOrd="0" presId="urn:microsoft.com/office/officeart/2005/8/layout/list1"/>
    <dgm:cxn modelId="{B8959D2C-96F5-5848-B0CC-909933A3C083}" type="presParOf" srcId="{F10D459C-2BF6-A747-87B8-C77CCEB744BC}" destId="{1830244C-DBAD-0941-8F0B-49B61796734B}"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150CD-2D96-E547-8284-8CFC645AFEF7}">
      <dsp:nvSpPr>
        <dsp:cNvPr id="0" name=""/>
        <dsp:cNvSpPr/>
      </dsp:nvSpPr>
      <dsp:spPr>
        <a:xfrm>
          <a:off x="227" y="1446816"/>
          <a:ext cx="920162" cy="1104194"/>
        </a:xfrm>
        <a:prstGeom prst="rect">
          <a:avLst/>
        </a:prstGeom>
        <a:gradFill rotWithShape="0">
          <a:gsLst>
            <a:gs pos="0">
              <a:schemeClr val="accent2">
                <a:hueOff val="0"/>
                <a:satOff val="0"/>
                <a:lumOff val="0"/>
                <a:alphaOff val="0"/>
                <a:tint val="48000"/>
                <a:alpha val="88000"/>
                <a:satMod val="105000"/>
                <a:lumMod val="110000"/>
              </a:schemeClr>
            </a:gs>
            <a:gs pos="100000">
              <a:schemeClr val="accent2">
                <a:hueOff val="0"/>
                <a:satOff val="0"/>
                <a:lumOff val="0"/>
                <a:alphaOff val="0"/>
                <a:tint val="78000"/>
                <a:alpha val="92000"/>
                <a:satMod val="109000"/>
                <a:lumMod val="100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0892" tIns="0" rIns="90892" bIns="330200" numCol="1" spcCol="1270" anchor="t" anchorCtr="0">
          <a:noAutofit/>
        </a:bodyPr>
        <a:lstStyle/>
        <a:p>
          <a:pPr marL="0" lvl="0" indent="0" algn="l" defTabSz="533400">
            <a:lnSpc>
              <a:spcPct val="90000"/>
            </a:lnSpc>
            <a:spcBef>
              <a:spcPct val="0"/>
            </a:spcBef>
            <a:spcAft>
              <a:spcPct val="35000"/>
            </a:spcAft>
            <a:buNone/>
          </a:pPr>
          <a:r>
            <a:rPr lang="en-US" sz="1200" kern="1200" dirty="0"/>
            <a:t>Content</a:t>
          </a:r>
        </a:p>
      </dsp:txBody>
      <dsp:txXfrm>
        <a:off x="227" y="1888494"/>
        <a:ext cx="920162" cy="662516"/>
      </dsp:txXfrm>
    </dsp:sp>
    <dsp:sp modelId="{A33C9682-711B-1A4F-97A7-6B1CB82AA84F}">
      <dsp:nvSpPr>
        <dsp:cNvPr id="0" name=""/>
        <dsp:cNvSpPr/>
      </dsp:nvSpPr>
      <dsp:spPr>
        <a:xfrm>
          <a:off x="227" y="1446816"/>
          <a:ext cx="920162" cy="441677"/>
        </a:xfrm>
        <a:prstGeom prst="rect">
          <a:avLst/>
        </a:prstGeom>
        <a:noFill/>
        <a:ln w="9525" cap="flat"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90892" tIns="165100" rIns="90892" bIns="165100" numCol="1" spcCol="1270" anchor="ctr" anchorCtr="0">
          <a:noAutofit/>
        </a:bodyPr>
        <a:lstStyle/>
        <a:p>
          <a:pPr marL="0" lvl="0" indent="0" algn="l" defTabSz="622300">
            <a:lnSpc>
              <a:spcPct val="90000"/>
            </a:lnSpc>
            <a:spcBef>
              <a:spcPct val="0"/>
            </a:spcBef>
            <a:spcAft>
              <a:spcPct val="35000"/>
            </a:spcAft>
            <a:buNone/>
          </a:pPr>
          <a:r>
            <a:rPr lang="en-US" sz="1400" kern="1200"/>
            <a:t>01</a:t>
          </a:r>
        </a:p>
      </dsp:txBody>
      <dsp:txXfrm>
        <a:off x="227" y="1446816"/>
        <a:ext cx="920162" cy="441677"/>
      </dsp:txXfrm>
    </dsp:sp>
    <dsp:sp modelId="{B67CEBDA-86A4-E14D-81A6-523FD9C131EE}">
      <dsp:nvSpPr>
        <dsp:cNvPr id="0" name=""/>
        <dsp:cNvSpPr/>
      </dsp:nvSpPr>
      <dsp:spPr>
        <a:xfrm>
          <a:off x="994002" y="1446816"/>
          <a:ext cx="920162" cy="1104194"/>
        </a:xfrm>
        <a:prstGeom prst="rect">
          <a:avLst/>
        </a:prstGeom>
        <a:gradFill rotWithShape="0">
          <a:gsLst>
            <a:gs pos="0">
              <a:schemeClr val="accent2">
                <a:hueOff val="1327892"/>
                <a:satOff val="4567"/>
                <a:lumOff val="-882"/>
                <a:alphaOff val="0"/>
                <a:tint val="48000"/>
                <a:alpha val="88000"/>
                <a:satMod val="105000"/>
                <a:lumMod val="110000"/>
              </a:schemeClr>
            </a:gs>
            <a:gs pos="100000">
              <a:schemeClr val="accent2">
                <a:hueOff val="1327892"/>
                <a:satOff val="4567"/>
                <a:lumOff val="-882"/>
                <a:alphaOff val="0"/>
                <a:tint val="78000"/>
                <a:alpha val="92000"/>
                <a:satMod val="109000"/>
                <a:lumMod val="100000"/>
              </a:schemeClr>
            </a:gs>
          </a:gsLst>
          <a:lin ang="5400000" scaled="0"/>
        </a:gradFill>
        <a:ln w="9525" cap="flat" cmpd="sng" algn="ctr">
          <a:solidFill>
            <a:schemeClr val="accent2">
              <a:hueOff val="1327892"/>
              <a:satOff val="4567"/>
              <a:lumOff val="-882"/>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0892" tIns="0" rIns="90892" bIns="330200" numCol="1" spcCol="1270" anchor="t" anchorCtr="0">
          <a:noAutofit/>
        </a:bodyPr>
        <a:lstStyle/>
        <a:p>
          <a:pPr marL="0" lvl="0" indent="0" algn="l" defTabSz="533400">
            <a:lnSpc>
              <a:spcPct val="90000"/>
            </a:lnSpc>
            <a:spcBef>
              <a:spcPct val="0"/>
            </a:spcBef>
            <a:spcAft>
              <a:spcPct val="35000"/>
            </a:spcAft>
            <a:buNone/>
          </a:pPr>
          <a:r>
            <a:rPr lang="en-US" sz="1200" kern="1200"/>
            <a:t>Layouts </a:t>
          </a:r>
          <a:r>
            <a:rPr lang="en-US" sz="1200" kern="1200" dirty="0"/>
            <a:t>(Bricks)</a:t>
          </a:r>
        </a:p>
      </dsp:txBody>
      <dsp:txXfrm>
        <a:off x="994002" y="1888494"/>
        <a:ext cx="920162" cy="662516"/>
      </dsp:txXfrm>
    </dsp:sp>
    <dsp:sp modelId="{58350AD3-FDA0-BE46-A808-AB5066D423A5}">
      <dsp:nvSpPr>
        <dsp:cNvPr id="0" name=""/>
        <dsp:cNvSpPr/>
      </dsp:nvSpPr>
      <dsp:spPr>
        <a:xfrm>
          <a:off x="994002" y="1446816"/>
          <a:ext cx="920162" cy="441677"/>
        </a:xfrm>
        <a:prstGeom prst="rect">
          <a:avLst/>
        </a:prstGeom>
        <a:noFill/>
        <a:ln w="9525" cap="flat"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90892" tIns="165100" rIns="90892" bIns="165100" numCol="1" spcCol="1270" anchor="ctr" anchorCtr="0">
          <a:noAutofit/>
        </a:bodyPr>
        <a:lstStyle/>
        <a:p>
          <a:pPr marL="0" lvl="0" indent="0" algn="l" defTabSz="622300">
            <a:lnSpc>
              <a:spcPct val="90000"/>
            </a:lnSpc>
            <a:spcBef>
              <a:spcPct val="0"/>
            </a:spcBef>
            <a:spcAft>
              <a:spcPct val="35000"/>
            </a:spcAft>
            <a:buNone/>
          </a:pPr>
          <a:r>
            <a:rPr lang="en-US" sz="1400" kern="1200"/>
            <a:t>02</a:t>
          </a:r>
        </a:p>
      </dsp:txBody>
      <dsp:txXfrm>
        <a:off x="994002" y="1446816"/>
        <a:ext cx="920162" cy="441677"/>
      </dsp:txXfrm>
    </dsp:sp>
    <dsp:sp modelId="{D60E3E13-2496-2347-8CB8-EA4FFD23B112}">
      <dsp:nvSpPr>
        <dsp:cNvPr id="0" name=""/>
        <dsp:cNvSpPr/>
      </dsp:nvSpPr>
      <dsp:spPr>
        <a:xfrm>
          <a:off x="1987777" y="1446816"/>
          <a:ext cx="920162" cy="1104194"/>
        </a:xfrm>
        <a:prstGeom prst="rect">
          <a:avLst/>
        </a:prstGeom>
        <a:gradFill rotWithShape="0">
          <a:gsLst>
            <a:gs pos="0">
              <a:schemeClr val="accent2">
                <a:hueOff val="2655785"/>
                <a:satOff val="9135"/>
                <a:lumOff val="-1765"/>
                <a:alphaOff val="0"/>
                <a:tint val="48000"/>
                <a:alpha val="88000"/>
                <a:satMod val="105000"/>
                <a:lumMod val="110000"/>
              </a:schemeClr>
            </a:gs>
            <a:gs pos="100000">
              <a:schemeClr val="accent2">
                <a:hueOff val="2655785"/>
                <a:satOff val="9135"/>
                <a:lumOff val="-1765"/>
                <a:alphaOff val="0"/>
                <a:tint val="78000"/>
                <a:alpha val="92000"/>
                <a:satMod val="109000"/>
                <a:lumMod val="100000"/>
              </a:schemeClr>
            </a:gs>
          </a:gsLst>
          <a:lin ang="5400000" scaled="0"/>
        </a:gradFill>
        <a:ln w="9525" cap="flat" cmpd="sng" algn="ctr">
          <a:solidFill>
            <a:schemeClr val="accent2">
              <a:hueOff val="2655785"/>
              <a:satOff val="9135"/>
              <a:lumOff val="-1765"/>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0892" tIns="0" rIns="90892" bIns="330200" numCol="1" spcCol="1270" anchor="t" anchorCtr="0">
          <a:noAutofit/>
        </a:bodyPr>
        <a:lstStyle/>
        <a:p>
          <a:pPr marL="0" lvl="0" indent="0" algn="l" defTabSz="533400">
            <a:lnSpc>
              <a:spcPct val="90000"/>
            </a:lnSpc>
            <a:spcBef>
              <a:spcPct val="0"/>
            </a:spcBef>
            <a:spcAft>
              <a:spcPct val="35000"/>
            </a:spcAft>
            <a:buNone/>
          </a:pPr>
          <a:r>
            <a:rPr lang="en-US" sz="1200" kern="1200"/>
            <a:t>Styles (Modifiers)</a:t>
          </a:r>
        </a:p>
      </dsp:txBody>
      <dsp:txXfrm>
        <a:off x="1987777" y="1888494"/>
        <a:ext cx="920162" cy="662516"/>
      </dsp:txXfrm>
    </dsp:sp>
    <dsp:sp modelId="{8AD674B2-877F-D247-A615-7194B6054704}">
      <dsp:nvSpPr>
        <dsp:cNvPr id="0" name=""/>
        <dsp:cNvSpPr/>
      </dsp:nvSpPr>
      <dsp:spPr>
        <a:xfrm>
          <a:off x="1987777" y="1446816"/>
          <a:ext cx="920162" cy="441677"/>
        </a:xfrm>
        <a:prstGeom prst="rect">
          <a:avLst/>
        </a:prstGeom>
        <a:noFill/>
        <a:ln w="9525" cap="flat"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90892" tIns="165100" rIns="90892" bIns="165100" numCol="1" spcCol="1270" anchor="ctr" anchorCtr="0">
          <a:noAutofit/>
        </a:bodyPr>
        <a:lstStyle/>
        <a:p>
          <a:pPr marL="0" lvl="0" indent="0" algn="l" defTabSz="622300">
            <a:lnSpc>
              <a:spcPct val="90000"/>
            </a:lnSpc>
            <a:spcBef>
              <a:spcPct val="0"/>
            </a:spcBef>
            <a:spcAft>
              <a:spcPct val="35000"/>
            </a:spcAft>
            <a:buNone/>
          </a:pPr>
          <a:r>
            <a:rPr lang="en-US" sz="1400" kern="1200"/>
            <a:t>03</a:t>
          </a:r>
        </a:p>
      </dsp:txBody>
      <dsp:txXfrm>
        <a:off x="1987777" y="1446816"/>
        <a:ext cx="920162" cy="441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1D277-40CB-324B-BBD4-E23930E72165}">
      <dsp:nvSpPr>
        <dsp:cNvPr id="0" name=""/>
        <dsp:cNvSpPr/>
      </dsp:nvSpPr>
      <dsp:spPr>
        <a:xfrm rot="5400000">
          <a:off x="3081993" y="-693198"/>
          <a:ext cx="2836936" cy="4938035"/>
        </a:xfrm>
        <a:prstGeom prst="round2Same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Image &amp; Video: media, title, caption, link (output as &lt;figure&gt; element with &lt;figcaption&gt;)</a:t>
          </a:r>
        </a:p>
        <a:p>
          <a:pPr marL="228600" lvl="1" indent="-228600" algn="l" defTabSz="977900">
            <a:lnSpc>
              <a:spcPct val="90000"/>
            </a:lnSpc>
            <a:spcBef>
              <a:spcPct val="0"/>
            </a:spcBef>
            <a:spcAft>
              <a:spcPct val="15000"/>
            </a:spcAft>
            <a:buChar char="•"/>
          </a:pPr>
          <a:r>
            <a:rPr lang="en-US" sz="2200" kern="1200" dirty="0"/>
            <a:t>Aside: text output as &lt;aside&gt;</a:t>
          </a:r>
        </a:p>
        <a:p>
          <a:pPr marL="228600" lvl="1" indent="-228600" algn="l" defTabSz="977900">
            <a:lnSpc>
              <a:spcPct val="90000"/>
            </a:lnSpc>
            <a:spcBef>
              <a:spcPct val="0"/>
            </a:spcBef>
            <a:spcAft>
              <a:spcPct val="15000"/>
            </a:spcAft>
            <a:buChar char="•"/>
          </a:pPr>
          <a:r>
            <a:rPr lang="en-US" sz="2200" kern="1200" dirty="0"/>
            <a:t>Text: Full HTML for trusted users</a:t>
          </a:r>
        </a:p>
        <a:p>
          <a:pPr marL="228600" lvl="1" indent="-228600" algn="l" defTabSz="977900">
            <a:lnSpc>
              <a:spcPct val="90000"/>
            </a:lnSpc>
            <a:spcBef>
              <a:spcPct val="0"/>
            </a:spcBef>
            <a:spcAft>
              <a:spcPct val="15000"/>
            </a:spcAft>
            <a:buChar char="•"/>
          </a:pPr>
          <a:r>
            <a:rPr lang="en-US" sz="2200" kern="1200" dirty="0"/>
            <a:t>Tweet: custom field formatter for safe markup &amp; Drupal script-loading</a:t>
          </a:r>
        </a:p>
      </dsp:txBody>
      <dsp:txXfrm rot="-5400000">
        <a:off x="2031444" y="495839"/>
        <a:ext cx="4799547" cy="2559960"/>
      </dsp:txXfrm>
    </dsp:sp>
    <dsp:sp modelId="{5E3CA675-1D6B-9642-90A2-6443B973191D}">
      <dsp:nvSpPr>
        <dsp:cNvPr id="0" name=""/>
        <dsp:cNvSpPr/>
      </dsp:nvSpPr>
      <dsp:spPr>
        <a:xfrm>
          <a:off x="15432" y="2734"/>
          <a:ext cx="1981719" cy="354617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Included:</a:t>
          </a:r>
        </a:p>
      </dsp:txBody>
      <dsp:txXfrm>
        <a:off x="112172" y="99474"/>
        <a:ext cx="1788239" cy="3352690"/>
      </dsp:txXfrm>
    </dsp:sp>
    <dsp:sp modelId="{9484FB2A-FB63-0442-84DC-4A5AF6E5EE2B}">
      <dsp:nvSpPr>
        <dsp:cNvPr id="0" name=""/>
        <dsp:cNvSpPr/>
      </dsp:nvSpPr>
      <dsp:spPr>
        <a:xfrm rot="5400000">
          <a:off x="3701012" y="2256505"/>
          <a:ext cx="1598897" cy="4938035"/>
        </a:xfrm>
        <a:prstGeom prst="round2Same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Facebook feed or post, blog feed, block, view, button, Google map or presentation, Flickr slideshow, accordions, carousels…</a:t>
          </a:r>
        </a:p>
      </dsp:txBody>
      <dsp:txXfrm rot="-5400000">
        <a:off x="2031443" y="4004126"/>
        <a:ext cx="4859983" cy="1442793"/>
      </dsp:txXfrm>
    </dsp:sp>
    <dsp:sp modelId="{A1A57D7C-3E65-E54B-96A5-9DB5E795C174}">
      <dsp:nvSpPr>
        <dsp:cNvPr id="0" name=""/>
        <dsp:cNvSpPr/>
      </dsp:nvSpPr>
      <dsp:spPr>
        <a:xfrm>
          <a:off x="15432" y="3726212"/>
          <a:ext cx="1981719" cy="1998621"/>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Ideas:</a:t>
          </a:r>
        </a:p>
      </dsp:txBody>
      <dsp:txXfrm>
        <a:off x="112172" y="3822952"/>
        <a:ext cx="1788239" cy="18051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04BE6-39EE-5741-8674-27AECF3353C9}">
      <dsp:nvSpPr>
        <dsp:cNvPr id="0" name=""/>
        <dsp:cNvSpPr/>
      </dsp:nvSpPr>
      <dsp:spPr>
        <a:xfrm>
          <a:off x="0" y="707158"/>
          <a:ext cx="7122576" cy="680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17BEC1-B14A-3242-AE14-303482A436CF}">
      <dsp:nvSpPr>
        <dsp:cNvPr id="0" name=""/>
        <dsp:cNvSpPr/>
      </dsp:nvSpPr>
      <dsp:spPr>
        <a:xfrm>
          <a:off x="356128" y="308638"/>
          <a:ext cx="4985803" cy="797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451" tIns="0" rIns="188451" bIns="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bg2"/>
              </a:solidFill>
            </a:rPr>
            <a:t>Based on </a:t>
          </a:r>
          <a:r>
            <a:rPr lang="en-US" sz="2700" kern="1200" dirty="0">
              <a:solidFill>
                <a:schemeClr val="bg2"/>
              </a:solidFill>
              <a:hlinkClick xmlns:r="http://schemas.openxmlformats.org/officeDocument/2006/relationships" r:id="rId1">
                <a:extLst>
                  <a:ext uri="{A12FA001-AC4F-418D-AE19-62706E023703}">
                    <ahyp:hlinkClr xmlns:ahyp="http://schemas.microsoft.com/office/drawing/2018/hyperlinkcolor" val="tx"/>
                  </a:ext>
                </a:extLst>
              </a:hlinkClick>
            </a:rPr>
            <a:t>modifiers_pack</a:t>
          </a:r>
          <a:endParaRPr lang="en-US" sz="2700" kern="1200" dirty="0">
            <a:solidFill>
              <a:schemeClr val="bg2"/>
            </a:solidFill>
          </a:endParaRPr>
        </a:p>
      </dsp:txBody>
      <dsp:txXfrm>
        <a:off x="395036" y="347546"/>
        <a:ext cx="4907987" cy="719224"/>
      </dsp:txXfrm>
    </dsp:sp>
    <dsp:sp modelId="{1830244C-DBAD-0941-8F0B-49B61796734B}">
      <dsp:nvSpPr>
        <dsp:cNvPr id="0" name=""/>
        <dsp:cNvSpPr/>
      </dsp:nvSpPr>
      <dsp:spPr>
        <a:xfrm>
          <a:off x="0" y="1931879"/>
          <a:ext cx="7122576" cy="34870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791" tIns="562356" rIns="552791"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More instructions &amp; cleaner forms</a:t>
          </a:r>
        </a:p>
        <a:p>
          <a:pPr marL="228600" lvl="1" indent="-228600" algn="l" defTabSz="1200150">
            <a:lnSpc>
              <a:spcPct val="90000"/>
            </a:lnSpc>
            <a:spcBef>
              <a:spcPct val="0"/>
            </a:spcBef>
            <a:spcAft>
              <a:spcPct val="15000"/>
            </a:spcAft>
            <a:buChar char="•"/>
          </a:pPr>
          <a:r>
            <a:rPr lang="en-US" sz="2700" kern="1200" dirty="0"/>
            <a:t>Select fields, not open entry</a:t>
          </a:r>
        </a:p>
        <a:p>
          <a:pPr marL="228600" lvl="1" indent="-228600" algn="l" defTabSz="1200150">
            <a:lnSpc>
              <a:spcPct val="90000"/>
            </a:lnSpc>
            <a:spcBef>
              <a:spcPct val="0"/>
            </a:spcBef>
            <a:spcAft>
              <a:spcPct val="15000"/>
            </a:spcAft>
            <a:buChar char="•"/>
          </a:pPr>
          <a:r>
            <a:rPr lang="en-US" sz="2700" kern="1200" dirty="0"/>
            <a:t>Automatic padding with  backgrounds</a:t>
          </a:r>
        </a:p>
        <a:p>
          <a:pPr marL="228600" lvl="1" indent="-228600" algn="l" defTabSz="1200150">
            <a:lnSpc>
              <a:spcPct val="90000"/>
            </a:lnSpc>
            <a:spcBef>
              <a:spcPct val="0"/>
            </a:spcBef>
            <a:spcAft>
              <a:spcPct val="15000"/>
            </a:spcAft>
            <a:buChar char="•"/>
          </a:pPr>
          <a:r>
            <a:rPr lang="en-US" sz="2700" kern="1200" dirty="0"/>
            <a:t>Screen width and min-height settings on relevant modifiers</a:t>
          </a:r>
        </a:p>
        <a:p>
          <a:pPr marL="228600" lvl="1" indent="-228600" algn="l" defTabSz="1200150">
            <a:lnSpc>
              <a:spcPct val="90000"/>
            </a:lnSpc>
            <a:spcBef>
              <a:spcPct val="0"/>
            </a:spcBef>
            <a:spcAft>
              <a:spcPct val="15000"/>
            </a:spcAft>
            <a:buChar char="•"/>
          </a:pPr>
          <a:r>
            <a:rPr lang="en-US" sz="2700" kern="1200" dirty="0"/>
            <a:t>Calculate the most accessible text/background color</a:t>
          </a:r>
        </a:p>
      </dsp:txBody>
      <dsp:txXfrm>
        <a:off x="0" y="1931879"/>
        <a:ext cx="7122576" cy="3487050"/>
      </dsp:txXfrm>
    </dsp:sp>
    <dsp:sp modelId="{11E68BBB-5D7E-E541-92A1-034B90DF7696}">
      <dsp:nvSpPr>
        <dsp:cNvPr id="0" name=""/>
        <dsp:cNvSpPr/>
      </dsp:nvSpPr>
      <dsp:spPr>
        <a:xfrm>
          <a:off x="356128" y="1533358"/>
          <a:ext cx="4985803" cy="797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451" tIns="0" rIns="188451" bIns="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bg2"/>
              </a:solidFill>
            </a:rPr>
            <a:t>Customizations include:</a:t>
          </a:r>
        </a:p>
      </dsp:txBody>
      <dsp:txXfrm>
        <a:off x="395036" y="1572266"/>
        <a:ext cx="4907987" cy="719224"/>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8EA175-EEE1-BD4C-AAAD-DE3189262A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5780B3E-474F-0A48-A4BE-AD581F6749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C57767-5BB7-B34F-8909-A0DA4FF817B5}" type="datetimeFigureOut">
              <a:rPr lang="en-US" smtClean="0"/>
              <a:t>10/10/18</a:t>
            </a:fld>
            <a:endParaRPr lang="en-US"/>
          </a:p>
        </p:txBody>
      </p:sp>
      <p:sp>
        <p:nvSpPr>
          <p:cNvPr id="4" name="Footer Placeholder 3">
            <a:extLst>
              <a:ext uri="{FF2B5EF4-FFF2-40B4-BE49-F238E27FC236}">
                <a16:creationId xmlns:a16="http://schemas.microsoft.com/office/drawing/2014/main" id="{182BBA0A-23B8-A549-9128-C18127B01C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E39DB0F-DED6-AF43-9BB1-07B68951CD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66D2A6-0CC0-3F47-AFEA-0406CD8E4048}" type="slidenum">
              <a:rPr lang="en-US" smtClean="0"/>
              <a:t>‹#›</a:t>
            </a:fld>
            <a:endParaRPr lang="en-US"/>
          </a:p>
        </p:txBody>
      </p:sp>
    </p:spTree>
    <p:extLst>
      <p:ext uri="{BB962C8B-B14F-4D97-AF65-F5344CB8AC3E}">
        <p14:creationId xmlns:p14="http://schemas.microsoft.com/office/powerpoint/2010/main" val="35641575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DAC5B4E-C074-CF4E-8E4F-DF79D72E4F07}" type="datetimeFigureOut">
              <a:rPr lang="en-US" smtClean="0"/>
              <a:t>10/10/18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437BCB-C3B0-5547-9486-B56FCAA73802}" type="slidenum">
              <a:rPr lang="en-US" smtClean="0"/>
              <a:t>‹#›</a:t>
            </a:fld>
            <a:endParaRPr lang="en-US"/>
          </a:p>
        </p:txBody>
      </p:sp>
    </p:spTree>
    <p:extLst>
      <p:ext uri="{BB962C8B-B14F-4D97-AF65-F5344CB8AC3E}">
        <p14:creationId xmlns:p14="http://schemas.microsoft.com/office/powerpoint/2010/main" val="276265666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Hi! I’m Kasey, and I’m the Front End Web Developer at the Unitarian Universalist Association in Boston, though I’m based here in Ithaca. We’re in the process of migrating from Drupal 7 to Drupal 8, and what I’m going to show you today is the direction we’re taking for our page content type. </a:t>
            </a:r>
          </a:p>
          <a:p>
            <a:endParaRPr lang="en-US" dirty="0"/>
          </a:p>
          <a:p>
            <a:r>
              <a:rPr lang="en-US" dirty="0"/>
              <a:t>We have a really great relationship with our content providers, so we know they’re going to be over the moon about the flexibility and power this setup will give them. We also care a lot about usability and accessibility, so from the back-end, we’re thrilled at the structure, tracking, and security this approach to embedded media gives us.</a:t>
            </a:r>
          </a:p>
        </p:txBody>
      </p:sp>
    </p:spTree>
    <p:extLst>
      <p:ext uri="{BB962C8B-B14F-4D97-AF65-F5344CB8AC3E}">
        <p14:creationId xmlns:p14="http://schemas.microsoft.com/office/powerpoint/2010/main" val="226082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Drupal 8 makes it super easy to embed media and retain structured data, but we’ve found some compelling reasons to go strictly with embedded paragraph entities instead.</a:t>
            </a:r>
          </a:p>
          <a:p>
            <a:endParaRPr lang="en-US" dirty="0"/>
          </a:p>
          <a:p>
            <a:r>
              <a:rPr lang="en-US" dirty="0"/>
              <a:t>For one thing, we really try hard to minimize our authors’ learning curve. The simpler we can make our edit forms, the better. Having just one button to “embed stuff” instead of having to decipher a bunch of different icons that do similar things definitely helps with that. And once you click on that button, the workflow for any type of paragraph is quite similar.</a:t>
            </a:r>
          </a:p>
          <a:p>
            <a:endParaRPr lang="en-US" dirty="0"/>
          </a:p>
          <a:p>
            <a:r>
              <a:rPr lang="en-US" dirty="0"/>
              <a:t>We also like how easy it is to create and manipulate paragraph types. Being able to add a link to the image as its displayed on a particular node is surely doable without paragraphs, but with paragraphs, you don’t even have to leave the GUI.</a:t>
            </a:r>
          </a:p>
          <a:p>
            <a:endParaRPr lang="en-US" dirty="0"/>
          </a:p>
          <a:p>
            <a:r>
              <a:rPr lang="en-US" dirty="0"/>
              <a:t>And being able to use modifiers to easily add background colors or image effects to the entire entity will give our authors a lot of options.</a:t>
            </a:r>
          </a:p>
        </p:txBody>
      </p:sp>
    </p:spTree>
    <p:extLst>
      <p:ext uri="{BB962C8B-B14F-4D97-AF65-F5344CB8AC3E}">
        <p14:creationId xmlns:p14="http://schemas.microsoft.com/office/powerpoint/2010/main" val="3390322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 have prepared a Drupal installation with all the functionality I’ve shown you. Feel free to download and install, use it as a start for a new site, or explore the files in order to get things working on your own site. </a:t>
            </a:r>
          </a:p>
          <a:p>
            <a:endParaRPr lang="en-US" dirty="0"/>
          </a:p>
          <a:p>
            <a:r>
              <a:rPr lang="en-US" dirty="0"/>
              <a:t>I’ll give you a quick run-through of what it contains, and then I’ll answer questions and open up a local site to show you around.</a:t>
            </a:r>
          </a:p>
        </p:txBody>
      </p:sp>
    </p:spTree>
    <p:extLst>
      <p:ext uri="{BB962C8B-B14F-4D97-AF65-F5344CB8AC3E}">
        <p14:creationId xmlns:p14="http://schemas.microsoft.com/office/powerpoint/2010/main" val="947388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site includes some simple paragraph types, with custom twig files to adjust their semantic markup, a sample custom field formatter to output </a:t>
            </a:r>
            <a:r>
              <a:rPr lang="en-US" dirty="0" err="1"/>
              <a:t>SafeMarkup</a:t>
            </a:r>
            <a:r>
              <a:rPr lang="en-US" dirty="0"/>
              <a:t> and a Drupal-loaded script, and a couple of </a:t>
            </a:r>
            <a:r>
              <a:rPr lang="en-US" dirty="0" err="1"/>
              <a:t>contrib</a:t>
            </a:r>
            <a:r>
              <a:rPr lang="en-US" dirty="0"/>
              <a:t> modules to improve usability or output. For example, we use the </a:t>
            </a:r>
            <a:r>
              <a:rPr lang="en-US" dirty="0" err="1"/>
              <a:t>allowed_formats</a:t>
            </a:r>
            <a:r>
              <a:rPr lang="en-US" dirty="0"/>
              <a:t> module to prevent the use of Basic HTML inside a paragraph’s text field: we don’t want paragraphs embedded within paragraphs embedded within paragraphs ad nauseam! And </a:t>
            </a:r>
            <a:r>
              <a:rPr lang="en-US" dirty="0" err="1"/>
              <a:t>linked_field</a:t>
            </a:r>
            <a:r>
              <a:rPr lang="en-US" dirty="0"/>
              <a:t> lets us apply a link field’s URL to an image.</a:t>
            </a:r>
          </a:p>
          <a:p>
            <a:endParaRPr lang="en-US" dirty="0"/>
          </a:p>
          <a:p>
            <a:r>
              <a:rPr lang="en-US" dirty="0"/>
              <a:t>A production site will probably want lots more paragraph types, many with custom field formatters so we can safely add scripts or styles as necessary without letting our authors paste in any old code or having to understand HTML or CSS themselves.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err="1">
                <a:solidFill>
                  <a:schemeClr val="tx1"/>
                </a:solidFill>
                <a:latin typeface="+mn-lt"/>
                <a:ea typeface="+mn-ea"/>
                <a:cs typeface="+mn-cs"/>
              </a:rPr>
              <a:t>bootstrap_paragraphs</a:t>
            </a:r>
            <a:r>
              <a:rPr lang="en-US" sz="1200" u="none" kern="1200" dirty="0">
                <a:solidFill>
                  <a:schemeClr val="tx1"/>
                </a:solidFill>
                <a:latin typeface="+mn-lt"/>
                <a:ea typeface="+mn-ea"/>
                <a:cs typeface="+mn-cs"/>
              </a:rPr>
              <a:t> </a:t>
            </a:r>
            <a:r>
              <a:rPr lang="en-US" sz="1200" kern="1200" dirty="0">
                <a:solidFill>
                  <a:schemeClr val="tx1"/>
                </a:solidFill>
                <a:latin typeface="+mn-lt"/>
                <a:ea typeface="+mn-ea"/>
                <a:cs typeface="+mn-cs"/>
              </a:rPr>
              <a:t>includes paragraph types which let you easily create features like Accordions, Carousels, Modals, Tabs, and Multi-column layouts. You may need different versions of these paragraph types for use in the WYSIWYG or within your bricks fields, or choose to enable them in only one or the other.</a:t>
            </a:r>
          </a:p>
          <a:p>
            <a:endParaRPr lang="en-US" dirty="0"/>
          </a:p>
        </p:txBody>
      </p:sp>
    </p:spTree>
    <p:extLst>
      <p:ext uri="{BB962C8B-B14F-4D97-AF65-F5344CB8AC3E}">
        <p14:creationId xmlns:p14="http://schemas.microsoft.com/office/powerpoint/2010/main" val="2564655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a:t>
            </a:r>
            <a:r>
              <a:rPr lang="en-US" dirty="0" err="1"/>
              <a:t>modifiers_pack</a:t>
            </a:r>
            <a:r>
              <a:rPr lang="en-US" dirty="0"/>
              <a:t> module is really awesome, with a lot of great style options that work right out of the box.</a:t>
            </a:r>
          </a:p>
          <a:p>
            <a:endParaRPr lang="en-US" dirty="0"/>
          </a:p>
          <a:p>
            <a:r>
              <a:rPr lang="en-US" dirty="0"/>
              <a:t>There were, however, a lot of tweaks I wanted to make for our use case, so I examined the modifier modules that came with that pack, copied some of them, and then expanded or adjusted them to meet our needs. Feel free to do the same! I believe that all my custom modifiers are compatible with </a:t>
            </a:r>
            <a:r>
              <a:rPr lang="en-US" dirty="0" err="1"/>
              <a:t>modifers_pack</a:t>
            </a:r>
            <a:r>
              <a:rPr lang="en-US" dirty="0"/>
              <a:t>, so you could just grab the ones you want and enable them side-by-side.</a:t>
            </a:r>
          </a:p>
          <a:p>
            <a:endParaRPr lang="en-US" dirty="0"/>
          </a:p>
          <a:p>
            <a:r>
              <a:rPr lang="en-US" dirty="0"/>
              <a:t>I didn’t want to give our users open entry fields for things like text sizes or screen widths; I wanted to give them select fields and a little more explanation about what those would do. I also tidied up the input forms a bit with field groups.</a:t>
            </a:r>
          </a:p>
          <a:p>
            <a:endParaRPr lang="en-US" dirty="0"/>
          </a:p>
          <a:p>
            <a:r>
              <a:rPr lang="en-US" dirty="0"/>
              <a:t>Instead of having a separate modifier for padding, I add padding automatically when there’s a background image or color. Instead of having a separate height modifier, I include that field where it made sense to me – like when there’s a background image you want to be sure to show. And not all modifiers have a screen min-width setting; for example, text size does, but background color does not.</a:t>
            </a:r>
          </a:p>
          <a:p>
            <a:endParaRPr lang="en-US" dirty="0"/>
          </a:p>
          <a:p>
            <a:r>
              <a:rPr lang="en-US" dirty="0"/>
              <a:t>Instead of lettings our authors select both the background color and a text color, I set our modifiers up to calculate the relative luminosity of the selected text or background color against black or white, choose the better-contrasting of those, and use that for the background or text.</a:t>
            </a:r>
          </a:p>
          <a:p>
            <a:endParaRPr lang="en-US" dirty="0"/>
          </a:p>
          <a:p>
            <a:r>
              <a:rPr lang="en-US" dirty="0"/>
              <a:t>And though I kept the fields for hover effects, I have them all disabled by default since we generally try to keep moving parts to a minimum.</a:t>
            </a:r>
          </a:p>
        </p:txBody>
      </p:sp>
    </p:spTree>
    <p:extLst>
      <p:ext uri="{BB962C8B-B14F-4D97-AF65-F5344CB8AC3E}">
        <p14:creationId xmlns:p14="http://schemas.microsoft.com/office/powerpoint/2010/main" val="818431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I’ve included a number of layout templates based on the Bootstrap theme to get started, but they’re pretty simple. Depending on your site’s layouts and breakpoints, you may want to make adjustments to make sure everything looks good at all sizes.</a:t>
            </a:r>
          </a:p>
          <a:p>
            <a:endParaRPr lang="en-US" dirty="0"/>
          </a:p>
          <a:p>
            <a:r>
              <a:rPr lang="en-US" dirty="0"/>
              <a:t>This is an area where training your content providers will be helpful. You can’t predict all the ways your layouts will be used, so you’ll make some pretty generic choices about where columns should break. Authors should be encouraged to wiggle their browser windows to make sure their choices look good at all widths.</a:t>
            </a:r>
          </a:p>
        </p:txBody>
      </p:sp>
    </p:spTree>
    <p:extLst>
      <p:ext uri="{BB962C8B-B14F-4D97-AF65-F5344CB8AC3E}">
        <p14:creationId xmlns:p14="http://schemas.microsoft.com/office/powerpoint/2010/main" val="3298698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I’ve included a couple of custom patches to the </a:t>
            </a:r>
            <a:r>
              <a:rPr lang="en-US" dirty="0" err="1"/>
              <a:t>entity_embed</a:t>
            </a:r>
            <a:r>
              <a:rPr lang="en-US" dirty="0"/>
              <a:t> module to support our use case.</a:t>
            </a:r>
          </a:p>
          <a:p>
            <a:endParaRPr lang="en-US" dirty="0"/>
          </a:p>
          <a:p>
            <a:r>
              <a:rPr lang="en-US" dirty="0"/>
              <a:t>I wanted to be able to embed a paragraph and have it be a particular width of the body field. Applying a view mode would let me embed an entity that was a particular percentage of the </a:t>
            </a:r>
            <a:r>
              <a:rPr lang="en-US" i="1" dirty="0"/>
              <a:t>browser</a:t>
            </a:r>
            <a:r>
              <a:rPr lang="en-US" dirty="0"/>
              <a:t> window, but that wasn’t what I wanted. And it didn’t put a class on the appropriate containing element, so I couldn’t just use CSS to make it happen either. Therefore, I made a custom embed filter that lets the author set a width style on the paragraph’s containing element.</a:t>
            </a:r>
          </a:p>
          <a:p>
            <a:endParaRPr lang="en-US" dirty="0"/>
          </a:p>
          <a:p>
            <a:r>
              <a:rPr lang="en-US" dirty="0"/>
              <a:t>I </a:t>
            </a:r>
            <a:r>
              <a:rPr lang="en-US" i="1" dirty="0"/>
              <a:t>did</a:t>
            </a:r>
            <a:r>
              <a:rPr lang="en-US" dirty="0"/>
              <a:t> also want to use different view modes for </a:t>
            </a:r>
            <a:r>
              <a:rPr lang="en-US" i="1" dirty="0"/>
              <a:t>images</a:t>
            </a:r>
            <a:r>
              <a:rPr lang="en-US" dirty="0"/>
              <a:t>, so we’re not sending out images much larger than required, but I didn’t want to show our users the display mode select list as well as the width radio buttons, since it would seem like duplicated effort to them, so I also made a patch to use the selected width value to set the view mode. </a:t>
            </a:r>
          </a:p>
        </p:txBody>
      </p:sp>
    </p:spTree>
    <p:extLst>
      <p:ext uri="{BB962C8B-B14F-4D97-AF65-F5344CB8AC3E}">
        <p14:creationId xmlns:p14="http://schemas.microsoft.com/office/powerpoint/2010/main" val="1289876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Any questions?</a:t>
            </a:r>
          </a:p>
        </p:txBody>
      </p:sp>
    </p:spTree>
    <p:extLst>
      <p:ext uri="{BB962C8B-B14F-4D97-AF65-F5344CB8AC3E}">
        <p14:creationId xmlns:p14="http://schemas.microsoft.com/office/powerpoint/2010/main" val="3115417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Here’s my contact information and once again the address of the GitHub repo where you can grab the sample site and dig in!</a:t>
            </a:r>
          </a:p>
          <a:p>
            <a:endParaRPr lang="en-US" dirty="0"/>
          </a:p>
          <a:p>
            <a:r>
              <a:rPr lang="en-US" dirty="0"/>
              <a:t>Thank you!</a:t>
            </a:r>
          </a:p>
        </p:txBody>
      </p:sp>
    </p:spTree>
    <p:extLst>
      <p:ext uri="{BB962C8B-B14F-4D97-AF65-F5344CB8AC3E}">
        <p14:creationId xmlns:p14="http://schemas.microsoft.com/office/powerpoint/2010/main" val="26128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Here are three quite different-looking pages. The first is a rather structured layout of boxes in rows and columns. The second has a column of text and media in its sidebar, but its content area is a bit more free-flowing, with media floating among and between the paragraphs of text. The third shows a simple text area followed by a colorful row of media boxes.</a:t>
            </a:r>
          </a:p>
          <a:p>
            <a:endParaRPr lang="en-US" dirty="0"/>
          </a:p>
          <a:p>
            <a:r>
              <a:rPr lang="en-US" dirty="0"/>
              <a:t>Our site has over 30,000 pages in it, and over the course of 20 years, our content priorities and site organization has shifted a number of times. Being able to easily turn ”regular” pages into ”landing” pages or pages with special promotions – and back again – will greatly simplify our ability to accommodate priority shifts. And staff will be able to do it themselves, without developer involvement to change something’s content type or reorganize menus from one node to another.</a:t>
            </a:r>
          </a:p>
        </p:txBody>
      </p:sp>
    </p:spTree>
    <p:extLst>
      <p:ext uri="{BB962C8B-B14F-4D97-AF65-F5344CB8AC3E}">
        <p14:creationId xmlns:p14="http://schemas.microsoft.com/office/powerpoint/2010/main" val="1079670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content type which produced all those pages is quite simple</a:t>
            </a:r>
            <a:r>
              <a:rPr lang="en-US"/>
              <a:t>: it’s </a:t>
            </a:r>
            <a:r>
              <a:rPr lang="en-US" dirty="0"/>
              <a:t>got a body field and a few “Bricks” fields for different regions of the page layout.</a:t>
            </a:r>
          </a:p>
        </p:txBody>
      </p:sp>
    </p:spTree>
    <p:extLst>
      <p:ext uri="{BB962C8B-B14F-4D97-AF65-F5344CB8AC3E}">
        <p14:creationId xmlns:p14="http://schemas.microsoft.com/office/powerpoint/2010/main" val="3251490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“Paragraphs” are where the magic lies. Today we’ll be talking about three kinds of paragraph types: content paragraphs are where page authors can upload media or text; layout paragraphs (from the “Bricks” module) let an author arrange their content paragraphs into rows and columns; and modifier paragraphs (from the “Modifiers” module) allow authors to change the styles on their content or layout paragraphs.</a:t>
            </a:r>
          </a:p>
        </p:txBody>
      </p:sp>
    </p:spTree>
    <p:extLst>
      <p:ext uri="{BB962C8B-B14F-4D97-AF65-F5344CB8AC3E}">
        <p14:creationId xmlns:p14="http://schemas.microsoft.com/office/powerpoint/2010/main" val="24630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“Paragraphs” are basically fancy field collections. Each paragraph type can contain as many fields as you want, and they can be used to create mini entities that can be displayed on a larger entity like a node. With inline entity forms, those paragraphs can be created and edited right from the node edit form. </a:t>
            </a:r>
          </a:p>
          <a:p>
            <a:endParaRPr lang="en-US" dirty="0"/>
          </a:p>
          <a:p>
            <a:r>
              <a:rPr lang="en-US" dirty="0"/>
              <a:t>Paragraphs make it easy to bundle information that ought to live together. For example, when you display an image on a page, you might want to associate it not only with a caption, but perhaps also with a title and link field. Maybe you want the link to be applied to the image as well.</a:t>
            </a:r>
          </a:p>
          <a:p>
            <a:endParaRPr lang="en-US" dirty="0"/>
          </a:p>
          <a:p>
            <a:r>
              <a:rPr lang="en-US" dirty="0"/>
              <a:t>Paragraph entities are easy to manipulate and display, so it’s easy for developers to adjust their semantic markup or include custom styles or scripts. Content providers don’t need access to unrestricted HTML to paste in, for example, an embedded Tweet; you can give them a field that strips out any potentially harmful code, and load the necessary scripts via the appropriate Drupal methods. If that embed code or script is updated, you don’t have to track down every body field with code in it; you just update the field formatter.</a:t>
            </a:r>
          </a:p>
          <a:p>
            <a:endParaRPr lang="en-US" dirty="0"/>
          </a:p>
          <a:p>
            <a:r>
              <a:rPr lang="en-US" dirty="0"/>
              <a:t>Because authors are using special fields for special content, your data is structured: if you need to know which page(s) are displaying a Google map, you can find out!</a:t>
            </a:r>
          </a:p>
        </p:txBody>
      </p:sp>
    </p:spTree>
    <p:extLst>
      <p:ext uri="{BB962C8B-B14F-4D97-AF65-F5344CB8AC3E}">
        <p14:creationId xmlns:p14="http://schemas.microsoft.com/office/powerpoint/2010/main" val="2565919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“Modifiers” are a special paragraph type that can be applied via a field on other paragraph types. </a:t>
            </a:r>
          </a:p>
          <a:p>
            <a:endParaRPr lang="en-US" dirty="0"/>
          </a:p>
          <a:p>
            <a:r>
              <a:rPr lang="en-US" dirty="0"/>
              <a:t>In the example on this page, an image paragraph (with an image, a title, and a link) has an “image effects” modifier on it which adjusts the rotation and scale of the image.</a:t>
            </a:r>
          </a:p>
        </p:txBody>
      </p:sp>
    </p:spTree>
    <p:extLst>
      <p:ext uri="{BB962C8B-B14F-4D97-AF65-F5344CB8AC3E}">
        <p14:creationId xmlns:p14="http://schemas.microsoft.com/office/powerpoint/2010/main" val="1392680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Bricks and WYSIWYG (or What You See Is What You Get) fields are two ways we can put paragraphs on a node.</a:t>
            </a:r>
          </a:p>
          <a:p>
            <a:endParaRPr lang="en-US" dirty="0"/>
          </a:p>
          <a:p>
            <a:r>
              <a:rPr lang="en-US" dirty="0"/>
              <a:t>The top example is using bricks fields, and the bottom example is using CK Editor, the WYSIWYG that comes with Drupal core.</a:t>
            </a:r>
          </a:p>
        </p:txBody>
      </p:sp>
    </p:spTree>
    <p:extLst>
      <p:ext uri="{BB962C8B-B14F-4D97-AF65-F5344CB8AC3E}">
        <p14:creationId xmlns:p14="http://schemas.microsoft.com/office/powerpoint/2010/main" val="834659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 bricks field allows an author to stack paragraphs one after the other, and to nest them under layout paragraphs.</a:t>
            </a:r>
          </a:p>
          <a:p>
            <a:endParaRPr lang="en-US" dirty="0"/>
          </a:p>
          <a:p>
            <a:r>
              <a:rPr lang="en-US" dirty="0"/>
              <a:t>The really cool thing about this is that any content provider can make amazing, dynamic home or landing pages with exciting media callouts.</a:t>
            </a:r>
          </a:p>
          <a:p>
            <a:endParaRPr lang="en-US" dirty="0"/>
          </a:p>
          <a:p>
            <a:r>
              <a:rPr lang="en-US" dirty="0"/>
              <a:t>A developer can provide different layout options and set up styles so they’ll be appropriately responsive at different screen sizes. </a:t>
            </a:r>
            <a:r>
              <a:rPr lang="en-US" dirty="0" err="1"/>
              <a:t>Contrib</a:t>
            </a:r>
            <a:r>
              <a:rPr lang="en-US" dirty="0"/>
              <a:t> modules like </a:t>
            </a:r>
            <a:r>
              <a:rPr lang="en-US" dirty="0" err="1"/>
              <a:t>bootstrap_paragraphs</a:t>
            </a:r>
            <a:r>
              <a:rPr lang="en-US" dirty="0"/>
              <a:t> provide some ready-made layouts. Once that’s done, content providers can make pages that look like they come from totally different content types without any additional development.</a:t>
            </a:r>
          </a:p>
          <a:p>
            <a:endParaRPr lang="en-US" dirty="0"/>
          </a:p>
          <a:p>
            <a:r>
              <a:rPr lang="en-US" dirty="0"/>
              <a:t>The downside is that the edit form is a bit clunky. You can’t see any of the content that’s within each paragraph, or whether it has any modifiers applied to it. Except for the layout selection, you have to click “Edit” to make any changes or see what’s inside (unless you’re good at counting boxes and remembering which one you’re trying to edit).</a:t>
            </a:r>
          </a:p>
          <a:p>
            <a:endParaRPr lang="en-US" dirty="0"/>
          </a:p>
          <a:p>
            <a:r>
              <a:rPr lang="en-US" dirty="0"/>
              <a:t>I know our users will be so thrilled to have the flexibility this offers that they’ll be willing to put up with this </a:t>
            </a:r>
            <a:r>
              <a:rPr lang="en-US" dirty="0" err="1"/>
              <a:t>clunkiness</a:t>
            </a:r>
            <a:r>
              <a:rPr lang="en-US" dirty="0"/>
              <a:t> (and they’re already used to that from our current implementation of paragraphs in Drupal 7). Hopefully there will be ongoing improvements to the bricks UI, making it a little more user-friendly as time goes on.</a:t>
            </a:r>
          </a:p>
        </p:txBody>
      </p:sp>
    </p:spTree>
    <p:extLst>
      <p:ext uri="{BB962C8B-B14F-4D97-AF65-F5344CB8AC3E}">
        <p14:creationId xmlns:p14="http://schemas.microsoft.com/office/powerpoint/2010/main" val="3684160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Entity embedding, on the other hand, gives an author a really intuitive, easy-to-use What You See Is What You Get page editing screen.</a:t>
            </a:r>
          </a:p>
          <a:p>
            <a:endParaRPr lang="en-US" dirty="0"/>
          </a:p>
          <a:p>
            <a:r>
              <a:rPr lang="en-US" dirty="0"/>
              <a:t>It’s super easy to create and move embedded paragraphs within a text field, and honestly, even if everything else about Drupal 8 totally sucked, this would be enough to make our users sing our praises all year long.</a:t>
            </a:r>
          </a:p>
          <a:p>
            <a:endParaRPr lang="en-US" dirty="0"/>
          </a:p>
          <a:p>
            <a:r>
              <a:rPr lang="en-US" dirty="0"/>
              <a:t>Modifiers don’t show in the WYSIWYG window, but I don’t think that will dim our users’ enthusiasm.</a:t>
            </a:r>
          </a:p>
          <a:p>
            <a:endParaRPr lang="en-US" dirty="0"/>
          </a:p>
          <a:p>
            <a:r>
              <a:rPr lang="en-US" dirty="0"/>
              <a:t>Layouts won’t work in this environment; without bricks there’s no way to nest paragraphs under a layout selection. But with bricks fields both above and below the body field, authors can do some neat stuff at the top or bottom of their page.</a:t>
            </a:r>
          </a:p>
          <a:p>
            <a:endParaRPr lang="en-US" dirty="0"/>
          </a:p>
          <a:p>
            <a:r>
              <a:rPr lang="en-US" dirty="0"/>
              <a:t>We anticipate that the vast majority of our pages will make exclusive use of this WYSIWYG interface, so most of our staff won’t even have to bother with the clunkier bricks input, and won’t even see it unless they click on one of the closed form tabs.</a:t>
            </a:r>
          </a:p>
        </p:txBody>
      </p:sp>
    </p:spTree>
    <p:extLst>
      <p:ext uri="{BB962C8B-B14F-4D97-AF65-F5344CB8AC3E}">
        <p14:creationId xmlns:p14="http://schemas.microsoft.com/office/powerpoint/2010/main" val="4163762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4"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2" y="0"/>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9"/>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1" b="0">
                <a:solidFill>
                  <a:schemeClr val="tx1"/>
                </a:solidFill>
              </a:defRPr>
            </a:lvl1pPr>
            <a:lvl2pPr marL="457206" indent="0" algn="ctr">
              <a:buNone/>
              <a:defRPr sz="1801"/>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10/10/18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smtClean="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94861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8"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9" y="0"/>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7" y="641226"/>
            <a:ext cx="415636" cy="369460"/>
          </a:xfrm>
          <a:prstGeom prst="rect">
            <a:avLst/>
          </a:prstGeom>
          <a:noFill/>
        </p:spPr>
        <p:txBody>
          <a:bodyPr wrap="square" rtlCol="0">
            <a:spAutoFit/>
          </a:bodyPr>
          <a:lstStyle/>
          <a:p>
            <a:pPr algn="r"/>
            <a:r>
              <a:rPr lang="en-US" sz="1801" dirty="0">
                <a:solidFill>
                  <a:schemeClr val="accent6"/>
                </a:solidFill>
                <a:latin typeface="Wingdings 3" panose="05040102010807070707" pitchFamily="18" charset="2"/>
              </a:rPr>
              <a:t>z</a:t>
            </a:r>
            <a:endParaRPr lang="en-US" sz="1001"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7"/>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10/10/18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412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8"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9" y="0"/>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0" y="415998"/>
            <a:ext cx="415636" cy="369460"/>
          </a:xfrm>
          <a:prstGeom prst="rect">
            <a:avLst/>
          </a:prstGeom>
          <a:noFill/>
        </p:spPr>
        <p:txBody>
          <a:bodyPr wrap="square" rtlCol="0">
            <a:spAutoFit/>
          </a:bodyPr>
          <a:lstStyle/>
          <a:p>
            <a:pPr algn="r"/>
            <a:r>
              <a:rPr lang="en-US" sz="1801" dirty="0">
                <a:solidFill>
                  <a:schemeClr val="accent6"/>
                </a:solidFill>
                <a:latin typeface="Wingdings 3" panose="05040102010807070707" pitchFamily="18" charset="2"/>
              </a:rPr>
              <a:t>z</a:t>
            </a:r>
            <a:endParaRPr lang="en-US" sz="1001"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2"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3"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10/10/18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3813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8"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9" y="0"/>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10/10/18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TextBox 6"/>
          <p:cNvSpPr txBox="1"/>
          <p:nvPr/>
        </p:nvSpPr>
        <p:spPr>
          <a:xfrm>
            <a:off x="2194945" y="641226"/>
            <a:ext cx="415636" cy="369460"/>
          </a:xfrm>
          <a:prstGeom prst="rect">
            <a:avLst/>
          </a:prstGeom>
          <a:noFill/>
        </p:spPr>
        <p:txBody>
          <a:bodyPr wrap="square" rtlCol="0">
            <a:spAutoFit/>
          </a:bodyPr>
          <a:lstStyle/>
          <a:p>
            <a:pPr algn="r"/>
            <a:r>
              <a:rPr lang="en-US" sz="1801" dirty="0">
                <a:solidFill>
                  <a:schemeClr val="accent6"/>
                </a:solidFill>
                <a:latin typeface="Wingdings 3" panose="05040102010807070707" pitchFamily="18" charset="2"/>
              </a:rPr>
              <a:t>z</a:t>
            </a:r>
            <a:endParaRPr lang="en-US" sz="1001"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2578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8"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9" y="0"/>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4" y="2962586"/>
            <a:ext cx="415636" cy="369460"/>
          </a:xfrm>
          <a:prstGeom prst="rect">
            <a:avLst/>
          </a:prstGeom>
          <a:noFill/>
        </p:spPr>
        <p:txBody>
          <a:bodyPr wrap="square" rtlCol="0">
            <a:spAutoFit/>
          </a:bodyPr>
          <a:lstStyle/>
          <a:p>
            <a:pPr algn="r"/>
            <a:r>
              <a:rPr lang="en-US" sz="1801" dirty="0">
                <a:solidFill>
                  <a:schemeClr val="accent6"/>
                </a:solidFill>
                <a:latin typeface="Wingdings 3" panose="05040102010807070707" pitchFamily="18" charset="2"/>
              </a:rPr>
              <a:t>z</a:t>
            </a:r>
            <a:endParaRPr lang="en-US" sz="1001"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5"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9" y="2268786"/>
            <a:ext cx="7791931" cy="878468"/>
          </a:xfrm>
        </p:spPr>
        <p:txBody>
          <a:bodyPr tIns="0" anchor="b">
            <a:normAutofit/>
          </a:bodyPr>
          <a:lstStyle>
            <a:lvl1pPr marL="0" indent="0" algn="r">
              <a:buNone/>
              <a:defRPr sz="1801">
                <a:solidFill>
                  <a:schemeClr val="tx1"/>
                </a:solidFill>
              </a:defRPr>
            </a:lvl1pPr>
            <a:lvl2pPr marL="457206" indent="0">
              <a:buNone/>
              <a:defRPr sz="1801">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10/10/18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91303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8"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9" y="0"/>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8"/>
            <a:ext cx="7950985"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1"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7"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10/10/18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extBox 9"/>
          <p:cNvSpPr txBox="1"/>
          <p:nvPr/>
        </p:nvSpPr>
        <p:spPr>
          <a:xfrm>
            <a:off x="2196173" y="641223"/>
            <a:ext cx="415636" cy="369460"/>
          </a:xfrm>
          <a:prstGeom prst="rect">
            <a:avLst/>
          </a:prstGeom>
          <a:noFill/>
        </p:spPr>
        <p:txBody>
          <a:bodyPr wrap="square" rtlCol="0">
            <a:spAutoFit/>
          </a:bodyPr>
          <a:lstStyle/>
          <a:p>
            <a:pPr algn="r"/>
            <a:r>
              <a:rPr lang="en-US" sz="1801" dirty="0">
                <a:solidFill>
                  <a:schemeClr val="accent6"/>
                </a:solidFill>
                <a:latin typeface="Wingdings 3" panose="05040102010807070707" pitchFamily="18" charset="2"/>
              </a:rPr>
              <a:t>z</a:t>
            </a:r>
            <a:endParaRPr lang="en-US" sz="1001"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86928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8"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9" y="0"/>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460"/>
          </a:xfrm>
          <a:prstGeom prst="rect">
            <a:avLst/>
          </a:prstGeom>
          <a:noFill/>
        </p:spPr>
        <p:txBody>
          <a:bodyPr wrap="square" rtlCol="0">
            <a:spAutoFit/>
          </a:bodyPr>
          <a:lstStyle/>
          <a:p>
            <a:pPr algn="r"/>
            <a:r>
              <a:rPr lang="en-US" sz="1801" dirty="0">
                <a:solidFill>
                  <a:schemeClr val="accent6"/>
                </a:solidFill>
                <a:latin typeface="Wingdings 3" panose="05040102010807070707" pitchFamily="18" charset="2"/>
              </a:rPr>
              <a:t>z</a:t>
            </a:r>
            <a:endParaRPr lang="en-US" sz="1001"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5"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6" y="2052115"/>
            <a:ext cx="3896468" cy="713818"/>
          </a:xfrm>
        </p:spPr>
        <p:txBody>
          <a:bodyPr anchor="b">
            <a:noAutofit/>
          </a:bodyPr>
          <a:lstStyle>
            <a:lvl1pPr marL="0" indent="0" algn="l">
              <a:lnSpc>
                <a:spcPct val="100000"/>
              </a:lnSpc>
              <a:buNone/>
              <a:defRPr sz="2201" b="0" cap="none" baseline="0">
                <a:solidFill>
                  <a:schemeClr val="accent6"/>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2609286"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5" y="2052115"/>
            <a:ext cx="3899797" cy="713818"/>
          </a:xfrm>
        </p:spPr>
        <p:txBody>
          <a:bodyPr anchor="b">
            <a:noAutofit/>
          </a:bodyPr>
          <a:lstStyle>
            <a:lvl1pPr marL="0" indent="0" algn="l">
              <a:lnSpc>
                <a:spcPct val="100000"/>
              </a:lnSpc>
              <a:buNone/>
              <a:defRPr sz="2201" b="0" cap="none" baseline="0">
                <a:solidFill>
                  <a:schemeClr val="accent6"/>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7"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10/10/18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1511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8"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9" y="0"/>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10/10/18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8" name="TextBox 7"/>
          <p:cNvSpPr txBox="1"/>
          <p:nvPr/>
        </p:nvSpPr>
        <p:spPr>
          <a:xfrm>
            <a:off x="2196173" y="641226"/>
            <a:ext cx="415636" cy="369460"/>
          </a:xfrm>
          <a:prstGeom prst="rect">
            <a:avLst/>
          </a:prstGeom>
          <a:noFill/>
        </p:spPr>
        <p:txBody>
          <a:bodyPr wrap="square" rtlCol="0">
            <a:spAutoFit/>
          </a:bodyPr>
          <a:lstStyle/>
          <a:p>
            <a:pPr algn="r"/>
            <a:r>
              <a:rPr lang="en-US" sz="1801" dirty="0">
                <a:solidFill>
                  <a:schemeClr val="accent6"/>
                </a:solidFill>
                <a:latin typeface="Wingdings 3" panose="05040102010807070707" pitchFamily="18" charset="2"/>
              </a:rPr>
              <a:t>z</a:t>
            </a:r>
            <a:endParaRPr lang="en-US" sz="1001"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02032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8"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9" y="0"/>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smtClean="0"/>
              <a:t>10/10/18</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2834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8"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9" y="0"/>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5" y="1127551"/>
            <a:ext cx="415636" cy="369460"/>
          </a:xfrm>
          <a:prstGeom prst="rect">
            <a:avLst/>
          </a:prstGeom>
          <a:noFill/>
        </p:spPr>
        <p:txBody>
          <a:bodyPr wrap="square" rtlCol="0">
            <a:spAutoFit/>
          </a:bodyPr>
          <a:lstStyle/>
          <a:p>
            <a:pPr algn="r"/>
            <a:r>
              <a:rPr lang="en-US" sz="1801" dirty="0">
                <a:solidFill>
                  <a:schemeClr val="accent6"/>
                </a:solidFill>
                <a:latin typeface="Wingdings 3" panose="05040102010807070707" pitchFamily="18" charset="2"/>
              </a:rPr>
              <a:t>z</a:t>
            </a:r>
            <a:endParaRPr lang="en-US" sz="1001"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4" y="1282452"/>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6" y="805818"/>
            <a:ext cx="5446277"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3" y="3186155"/>
            <a:ext cx="2664361" cy="2386397"/>
          </a:xfrm>
        </p:spPr>
        <p:txBody>
          <a:bodyPr/>
          <a:lstStyle>
            <a:lvl1pPr marL="0" indent="0" algn="l">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10/10/18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891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8"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9" y="0"/>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4" y="3229"/>
            <a:ext cx="4629733"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a:t>Click icon to add picture</a:t>
            </a:r>
            <a:endParaRPr lang="en-US" dirty="0"/>
          </a:p>
        </p:txBody>
      </p:sp>
      <p:sp>
        <p:nvSpPr>
          <p:cNvPr id="10" name="TextBox 9"/>
          <p:cNvSpPr txBox="1"/>
          <p:nvPr/>
        </p:nvSpPr>
        <p:spPr>
          <a:xfrm>
            <a:off x="1554687" y="1127551"/>
            <a:ext cx="415636" cy="369460"/>
          </a:xfrm>
          <a:prstGeom prst="rect">
            <a:avLst/>
          </a:prstGeom>
          <a:noFill/>
        </p:spPr>
        <p:txBody>
          <a:bodyPr wrap="square" rtlCol="0">
            <a:spAutoFit/>
          </a:bodyPr>
          <a:lstStyle/>
          <a:p>
            <a:pPr algn="r"/>
            <a:r>
              <a:rPr lang="en-US" sz="1801" dirty="0">
                <a:solidFill>
                  <a:schemeClr val="accent6"/>
                </a:solidFill>
                <a:latin typeface="Wingdings 3" panose="05040102010807070707" pitchFamily="18" charset="2"/>
              </a:rPr>
              <a:t>z</a:t>
            </a:r>
            <a:endParaRPr lang="en-US" sz="1001"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3"/>
            <a:ext cx="3970987"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3" y="3182929"/>
            <a:ext cx="3971874" cy="2386394"/>
          </a:xfrm>
        </p:spPr>
        <p:txBody>
          <a:bodyPr>
            <a:normAutofit/>
          </a:bodyPr>
          <a:lstStyle>
            <a:lvl1pPr marL="0" indent="0" algn="l">
              <a:buNone/>
              <a:defRPr sz="20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10/10/18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8621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7" y="2105202"/>
            <a:ext cx="9360204"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9" y="808057"/>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8"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3"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smtClean="0"/>
              <a:t>10/10/18</a:t>
            </a:fld>
            <a:endParaRPr lang="en-US" dirty="0"/>
          </a:p>
        </p:txBody>
      </p:sp>
      <p:sp>
        <p:nvSpPr>
          <p:cNvPr id="5" name="Footer Placeholder 4"/>
          <p:cNvSpPr>
            <a:spLocks noGrp="1"/>
          </p:cNvSpPr>
          <p:nvPr>
            <p:ph type="ftr" sz="quarter" idx="3"/>
          </p:nvPr>
        </p:nvSpPr>
        <p:spPr>
          <a:xfrm rot="5400000">
            <a:off x="-2237129" y="3661144"/>
            <a:ext cx="5885352" cy="179177"/>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58408" y="164593"/>
            <a:ext cx="636727" cy="322851"/>
          </a:xfrm>
          <a:prstGeom prst="rect">
            <a:avLst/>
          </a:prstGeom>
        </p:spPr>
        <p:txBody>
          <a:bodyPr vert="horz" lIns="91440" tIns="45720" rIns="45720" bIns="45720" rtlCol="0" anchor="ctr"/>
          <a:lstStyle>
            <a:lvl1pPr algn="r">
              <a:defRPr sz="1801">
                <a:solidFill>
                  <a:schemeClr val="tx1">
                    <a:tint val="75000"/>
                  </a:schemeClr>
                </a:solidFill>
              </a:defRPr>
            </a:lvl1pPr>
          </a:lstStyle>
          <a:p>
            <a:fld id="{6D22F896-40B5-4ADD-8801-0D06FADFA095}" type="slidenum">
              <a:rPr lang="en-US" smtClean="0"/>
              <a:pPr/>
              <a:t>‹#›</a:t>
            </a:fld>
            <a:endParaRPr lang="en-US" dirty="0"/>
          </a:p>
        </p:txBody>
      </p:sp>
      <p:sp>
        <p:nvSpPr>
          <p:cNvPr id="57" name="Rectangle 56"/>
          <p:cNvSpPr/>
          <p:nvPr/>
        </p:nvSpPr>
        <p:spPr>
          <a:xfrm>
            <a:off x="962044"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84315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defTabSz="914411" rtl="0" eaLnBrk="1" latinLnBrk="0" hangingPunct="1">
        <a:lnSpc>
          <a:spcPct val="90000"/>
        </a:lnSpc>
        <a:spcBef>
          <a:spcPct val="0"/>
        </a:spcBef>
        <a:buNone/>
        <a:defRPr sz="3401" b="0" i="0" kern="1200" cap="none">
          <a:solidFill>
            <a:schemeClr val="tx1"/>
          </a:solidFill>
          <a:effectLst/>
          <a:latin typeface="+mj-lt"/>
          <a:ea typeface="+mj-ea"/>
          <a:cs typeface="+mj-cs"/>
        </a:defRPr>
      </a:lvl1pPr>
    </p:titleStyle>
    <p:bodyStyle>
      <a:lvl1pPr marL="344493" indent="-344493" algn="l" defTabSz="914411" rtl="0" eaLnBrk="1" latinLnBrk="0" hangingPunct="1">
        <a:lnSpc>
          <a:spcPct val="120000"/>
        </a:lnSpc>
        <a:spcBef>
          <a:spcPts val="1001"/>
        </a:spcBef>
        <a:spcAft>
          <a:spcPts val="601"/>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49" indent="-338143" algn="l" defTabSz="914411" rtl="0" eaLnBrk="1" latinLnBrk="0" hangingPunct="1">
        <a:lnSpc>
          <a:spcPct val="120000"/>
        </a:lnSpc>
        <a:spcBef>
          <a:spcPts val="500"/>
        </a:spcBef>
        <a:spcAft>
          <a:spcPts val="601"/>
        </a:spcAft>
        <a:buClr>
          <a:schemeClr val="accent6"/>
        </a:buClr>
        <a:buSzPct val="90000"/>
        <a:buFont typeface="Wingdings" panose="05000000000000000000" pitchFamily="2" charset="2"/>
        <a:buChar char="§"/>
        <a:defRPr sz="1801" kern="1200">
          <a:solidFill>
            <a:schemeClr val="tx1"/>
          </a:solidFill>
          <a:effectLst/>
          <a:latin typeface="+mn-lt"/>
          <a:ea typeface="+mn-ea"/>
          <a:cs typeface="+mn-cs"/>
        </a:defRPr>
      </a:lvl2pPr>
      <a:lvl3pPr marL="1258905" indent="-344493" algn="l" defTabSz="914411" rtl="0" eaLnBrk="1" latinLnBrk="0" hangingPunct="1">
        <a:lnSpc>
          <a:spcPct val="120000"/>
        </a:lnSpc>
        <a:spcBef>
          <a:spcPts val="500"/>
        </a:spcBef>
        <a:spcAft>
          <a:spcPts val="601"/>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60" indent="-338143" algn="l" defTabSz="914411" rtl="0" eaLnBrk="1" latinLnBrk="0" hangingPunct="1">
        <a:lnSpc>
          <a:spcPct val="120000"/>
        </a:lnSpc>
        <a:spcBef>
          <a:spcPts val="500"/>
        </a:spcBef>
        <a:spcAft>
          <a:spcPts val="601"/>
        </a:spcAft>
        <a:buClr>
          <a:schemeClr val="accent6"/>
        </a:buClr>
        <a:buSzPct val="90000"/>
        <a:buFont typeface="Wingdings" panose="05000000000000000000" pitchFamily="2" charset="2"/>
        <a:buChar char="§"/>
        <a:defRPr sz="1401" kern="1200">
          <a:solidFill>
            <a:schemeClr val="tx1"/>
          </a:solidFill>
          <a:effectLst/>
          <a:latin typeface="+mn-lt"/>
          <a:ea typeface="+mn-ea"/>
          <a:cs typeface="+mn-cs"/>
        </a:defRPr>
      </a:lvl4pPr>
      <a:lvl5pPr marL="2173316" indent="-344493" algn="l" defTabSz="914411" rtl="0" eaLnBrk="1" latinLnBrk="0" hangingPunct="1">
        <a:lnSpc>
          <a:spcPct val="120000"/>
        </a:lnSpc>
        <a:spcBef>
          <a:spcPts val="500"/>
        </a:spcBef>
        <a:spcAft>
          <a:spcPts val="601"/>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50" indent="-338333" algn="l" defTabSz="914411" rtl="0" eaLnBrk="1" latinLnBrk="0" hangingPunct="1">
        <a:lnSpc>
          <a:spcPct val="120000"/>
        </a:lnSpc>
        <a:spcBef>
          <a:spcPts val="500"/>
        </a:spcBef>
        <a:spcAft>
          <a:spcPts val="601"/>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99" indent="-338333" algn="l" defTabSz="914411" rtl="0" eaLnBrk="1" latinLnBrk="0" hangingPunct="1">
        <a:lnSpc>
          <a:spcPct val="120000"/>
        </a:lnSpc>
        <a:spcBef>
          <a:spcPts val="500"/>
        </a:spcBef>
        <a:spcAft>
          <a:spcPts val="601"/>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50" indent="-338333" algn="l" defTabSz="914411" rtl="0" eaLnBrk="1" latinLnBrk="0" hangingPunct="1">
        <a:lnSpc>
          <a:spcPct val="120000"/>
        </a:lnSpc>
        <a:spcBef>
          <a:spcPts val="500"/>
        </a:spcBef>
        <a:spcAft>
          <a:spcPts val="601"/>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99" indent="-338333" algn="l" defTabSz="914411" rtl="0" eaLnBrk="1" latinLnBrk="0" hangingPunct="1">
        <a:lnSpc>
          <a:spcPct val="120000"/>
        </a:lnSpc>
        <a:spcBef>
          <a:spcPts val="500"/>
        </a:spcBef>
        <a:spcAft>
          <a:spcPts val="601"/>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3" Type="http://schemas.openxmlformats.org/officeDocument/2006/relationships/hyperlink" Target="https://www.drupal.org/project/bootstra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github.com/KaseyMK/bricks_wysiwyg" TargetMode="External"/><Relationship Id="rId5" Type="http://schemas.openxmlformats.org/officeDocument/2006/relationships/hyperlink" Target="https://www.drupal.org/u/kasey_mk" TargetMode="External"/><Relationship Id="rId4" Type="http://schemas.openxmlformats.org/officeDocument/2006/relationships/hyperlink" Target="mailto:kasey.kruser@gmail.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jpeg"/><Relationship Id="rId7"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openxmlformats.org/officeDocument/2006/relationships/image" Target="../media/image2.png"/><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CA14-E39D-F649-BF71-2095789ADB8A}"/>
              </a:ext>
            </a:extLst>
          </p:cNvPr>
          <p:cNvSpPr>
            <a:spLocks noGrp="1"/>
          </p:cNvSpPr>
          <p:nvPr>
            <p:ph type="ctrTitle"/>
          </p:nvPr>
        </p:nvSpPr>
        <p:spPr/>
        <p:txBody>
          <a:bodyPr>
            <a:normAutofit fontScale="90000"/>
          </a:bodyPr>
          <a:lstStyle/>
          <a:p>
            <a:r>
              <a:rPr lang="en-US" dirty="0"/>
              <a:t>Bricks &amp; WYSIWYG Paragraphs</a:t>
            </a:r>
            <a:br>
              <a:rPr lang="en-US" dirty="0"/>
            </a:br>
            <a:endParaRPr lang="en-US" dirty="0"/>
          </a:p>
        </p:txBody>
      </p:sp>
      <p:sp>
        <p:nvSpPr>
          <p:cNvPr id="3" name="Subtitle 2">
            <a:extLst>
              <a:ext uri="{FF2B5EF4-FFF2-40B4-BE49-F238E27FC236}">
                <a16:creationId xmlns:a16="http://schemas.microsoft.com/office/drawing/2014/main" id="{4B6CBC35-4EB8-004B-A6D5-B8D21FF87BCF}"/>
              </a:ext>
            </a:extLst>
          </p:cNvPr>
          <p:cNvSpPr>
            <a:spLocks noGrp="1"/>
          </p:cNvSpPr>
          <p:nvPr>
            <p:ph type="subTitle" idx="1"/>
          </p:nvPr>
        </p:nvSpPr>
        <p:spPr/>
        <p:txBody>
          <a:bodyPr/>
          <a:lstStyle/>
          <a:p>
            <a:r>
              <a:rPr lang="en-US" dirty="0"/>
              <a:t>Impressive Pages Without Ongoing Development</a:t>
            </a:r>
          </a:p>
        </p:txBody>
      </p:sp>
    </p:spTree>
    <p:extLst>
      <p:ext uri="{BB962C8B-B14F-4D97-AF65-F5344CB8AC3E}">
        <p14:creationId xmlns:p14="http://schemas.microsoft.com/office/powerpoint/2010/main" val="2921263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408E4B-2DDD-4FB3-9181-7D8A09775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2" name="Picture 11">
            <a:extLst>
              <a:ext uri="{FF2B5EF4-FFF2-40B4-BE49-F238E27FC236}">
                <a16:creationId xmlns:a16="http://schemas.microsoft.com/office/drawing/2014/main" id="{3FCA32F3-0B4B-449A-8A9D-309A1B6782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7" y="2105204"/>
            <a:ext cx="9360204" cy="4752798"/>
          </a:xfrm>
          <a:prstGeom prst="rect">
            <a:avLst/>
          </a:prstGeom>
        </p:spPr>
      </p:pic>
      <p:pic>
        <p:nvPicPr>
          <p:cNvPr id="14" name="Picture 13">
            <a:extLst>
              <a:ext uri="{FF2B5EF4-FFF2-40B4-BE49-F238E27FC236}">
                <a16:creationId xmlns:a16="http://schemas.microsoft.com/office/drawing/2014/main" id="{D1C78E1D-D549-4B5E-B65A-7353ED14D8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2"/>
            <a:ext cx="12189867" cy="6858000"/>
          </a:xfrm>
          <a:prstGeom prst="rect">
            <a:avLst/>
          </a:prstGeom>
        </p:spPr>
      </p:pic>
      <p:sp>
        <p:nvSpPr>
          <p:cNvPr id="16" name="Rectangle 15">
            <a:extLst>
              <a:ext uri="{FF2B5EF4-FFF2-40B4-BE49-F238E27FC236}">
                <a16:creationId xmlns:a16="http://schemas.microsoft.com/office/drawing/2014/main" id="{BC93C630-65D6-40FA-A096-8251FB983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Rectangle 17">
            <a:extLst>
              <a:ext uri="{FF2B5EF4-FFF2-40B4-BE49-F238E27FC236}">
                <a16:creationId xmlns:a16="http://schemas.microsoft.com/office/drawing/2014/main" id="{C2C51E34-9874-483C-A2C5-C9D271AD1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4"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0" name="Rectangle 19">
            <a:extLst>
              <a:ext uri="{FF2B5EF4-FFF2-40B4-BE49-F238E27FC236}">
                <a16:creationId xmlns:a16="http://schemas.microsoft.com/office/drawing/2014/main" id="{6109E7E7-5EA4-4526-A350-196FF2782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2" y="2"/>
            <a:ext cx="10378002"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C9BA05A-A12B-DA41-B83D-C2C4B0544CB9}"/>
              </a:ext>
            </a:extLst>
          </p:cNvPr>
          <p:cNvSpPr>
            <a:spLocks noGrp="1"/>
          </p:cNvSpPr>
          <p:nvPr>
            <p:ph type="title"/>
          </p:nvPr>
        </p:nvSpPr>
        <p:spPr>
          <a:xfrm>
            <a:off x="1969804" y="808057"/>
            <a:ext cx="8608037" cy="1077228"/>
          </a:xfrm>
        </p:spPr>
        <p:txBody>
          <a:bodyPr>
            <a:normAutofit/>
          </a:bodyPr>
          <a:lstStyle/>
          <a:p>
            <a:pPr algn="l"/>
            <a:r>
              <a:rPr lang="en-US" dirty="0"/>
              <a:t>Why not just embed images or video?</a:t>
            </a:r>
          </a:p>
        </p:txBody>
      </p:sp>
      <p:sp>
        <p:nvSpPr>
          <p:cNvPr id="22" name="TextBox 21">
            <a:extLst>
              <a:ext uri="{FF2B5EF4-FFF2-40B4-BE49-F238E27FC236}">
                <a16:creationId xmlns:a16="http://schemas.microsoft.com/office/drawing/2014/main" id="{50D4AEE8-8504-4762-8A82-9B857529135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0170" y="641226"/>
            <a:ext cx="415636" cy="369460"/>
          </a:xfrm>
          <a:prstGeom prst="rect">
            <a:avLst/>
          </a:prstGeom>
          <a:noFill/>
        </p:spPr>
        <p:txBody>
          <a:bodyPr wrap="square" rtlCol="0">
            <a:spAutoFit/>
          </a:bodyPr>
          <a:lstStyle/>
          <a:p>
            <a:pPr algn="r">
              <a:spcAft>
                <a:spcPts val="601"/>
              </a:spcAft>
            </a:pPr>
            <a:r>
              <a:rPr lang="en-US" sz="1801" dirty="0">
                <a:solidFill>
                  <a:schemeClr val="accent6"/>
                </a:solidFill>
                <a:latin typeface="Wingdings 3" panose="05040102010807070707" pitchFamily="18" charset="2"/>
              </a:rPr>
              <a:t>z</a:t>
            </a:r>
            <a:endParaRPr lang="en-US" sz="1001" dirty="0">
              <a:solidFill>
                <a:schemeClr val="accent6"/>
              </a:solidFill>
              <a:latin typeface="MS Shell Dlg 2" panose="020B0604030504040204" pitchFamily="34" charset="0"/>
            </a:endParaRPr>
          </a:p>
        </p:txBody>
      </p:sp>
      <p:sp>
        <p:nvSpPr>
          <p:cNvPr id="3" name="Content Placeholder 2">
            <a:extLst>
              <a:ext uri="{FF2B5EF4-FFF2-40B4-BE49-F238E27FC236}">
                <a16:creationId xmlns:a16="http://schemas.microsoft.com/office/drawing/2014/main" id="{38BC377B-D932-7646-9A0E-3EE74FE1E172}"/>
              </a:ext>
            </a:extLst>
          </p:cNvPr>
          <p:cNvSpPr>
            <a:spLocks noGrp="1"/>
          </p:cNvSpPr>
          <p:nvPr>
            <p:ph idx="1"/>
          </p:nvPr>
        </p:nvSpPr>
        <p:spPr>
          <a:xfrm>
            <a:off x="1969804" y="2052116"/>
            <a:ext cx="3800523" cy="3997828"/>
          </a:xfrm>
        </p:spPr>
        <p:txBody>
          <a:bodyPr>
            <a:normAutofit lnSpcReduction="10000"/>
          </a:bodyPr>
          <a:lstStyle/>
          <a:p>
            <a:pPr>
              <a:lnSpc>
                <a:spcPct val="110000"/>
              </a:lnSpc>
            </a:pPr>
            <a:r>
              <a:rPr lang="en-US" sz="1801" dirty="0"/>
              <a:t>A single “embed stuff” button simplifies your WYSIWYG.</a:t>
            </a:r>
          </a:p>
          <a:p>
            <a:pPr>
              <a:lnSpc>
                <a:spcPct val="110000"/>
              </a:lnSpc>
            </a:pPr>
            <a:r>
              <a:rPr lang="en-US" sz="1801" dirty="0"/>
              <a:t>Using paragraphs for everything standardizes the workflow.</a:t>
            </a:r>
          </a:p>
          <a:p>
            <a:pPr>
              <a:lnSpc>
                <a:spcPct val="110000"/>
              </a:lnSpc>
            </a:pPr>
            <a:r>
              <a:rPr lang="en-US" sz="1801" dirty="0"/>
              <a:t>Paragraphs fields &amp; displays are easier to adjust than media embeds (e.g. applying a link field to an image) – and most/all of it can be done via the GUI.</a:t>
            </a:r>
          </a:p>
          <a:p>
            <a:pPr>
              <a:lnSpc>
                <a:spcPct val="110000"/>
              </a:lnSpc>
            </a:pPr>
            <a:r>
              <a:rPr lang="en-US" sz="1801" dirty="0"/>
              <a:t>Modifiers apply easily to paragraphs.</a:t>
            </a:r>
          </a:p>
        </p:txBody>
      </p:sp>
      <p:pic>
        <p:nvPicPr>
          <p:cNvPr id="5" name="Picture 4">
            <a:extLst>
              <a:ext uri="{FF2B5EF4-FFF2-40B4-BE49-F238E27FC236}">
                <a16:creationId xmlns:a16="http://schemas.microsoft.com/office/drawing/2014/main" id="{15D5AB15-05EA-2F41-AE6D-031350F3756F}"/>
              </a:ext>
            </a:extLst>
          </p:cNvPr>
          <p:cNvPicPr>
            <a:picLocks noChangeAspect="1"/>
          </p:cNvPicPr>
          <p:nvPr/>
        </p:nvPicPr>
        <p:blipFill rotWithShape="1">
          <a:blip r:embed="rId6"/>
          <a:srcRect l="1" t="-2980" r="-2509" b="-579"/>
          <a:stretch/>
        </p:blipFill>
        <p:spPr>
          <a:xfrm>
            <a:off x="6577568" y="1938371"/>
            <a:ext cx="3766581" cy="3805204"/>
          </a:xfrm>
          <a:prstGeom prst="rect">
            <a:avLst/>
          </a:prstGeom>
          <a:ln>
            <a:noFill/>
          </a:ln>
          <a:effectLst>
            <a:innerShdw blurRad="127000">
              <a:prstClr val="black">
                <a:alpha val="90000"/>
              </a:prstClr>
            </a:innerShdw>
          </a:effectLst>
        </p:spPr>
      </p:pic>
      <p:sp>
        <p:nvSpPr>
          <p:cNvPr id="24" name="Rectangle 23">
            <a:extLst>
              <a:ext uri="{FF2B5EF4-FFF2-40B4-BE49-F238E27FC236}">
                <a16:creationId xmlns:a16="http://schemas.microsoft.com/office/drawing/2014/main" id="{22373A23-D87D-48AD-A357-96100C722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7" y="-2716"/>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1945323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Oval 9">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9" y="985293"/>
            <a:ext cx="1345319" cy="134531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2" name="Picture 11">
            <a:extLst>
              <a:ext uri="{FF2B5EF4-FFF2-40B4-BE49-F238E27FC236}">
                <a16:creationId xmlns:a16="http://schemas.microsoft.com/office/drawing/2014/main" id="{15ADB788-8569-409E-862D-665AD53C9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2"/>
            <a:ext cx="12189867" cy="6858000"/>
          </a:xfrm>
          <a:prstGeom prst="rect">
            <a:avLst/>
          </a:prstGeom>
        </p:spPr>
      </p:pic>
      <p:sp>
        <p:nvSpPr>
          <p:cNvPr id="2" name="Title 1">
            <a:extLst>
              <a:ext uri="{FF2B5EF4-FFF2-40B4-BE49-F238E27FC236}">
                <a16:creationId xmlns:a16="http://schemas.microsoft.com/office/drawing/2014/main" id="{75987E4F-43D7-634A-BFD2-A8CF6805B5C4}"/>
              </a:ext>
            </a:extLst>
          </p:cNvPr>
          <p:cNvSpPr>
            <a:spLocks noGrp="1"/>
          </p:cNvSpPr>
          <p:nvPr>
            <p:ph type="title"/>
          </p:nvPr>
        </p:nvSpPr>
        <p:spPr>
          <a:xfrm>
            <a:off x="2611809" y="1022549"/>
            <a:ext cx="9132517" cy="1308062"/>
          </a:xfrm>
        </p:spPr>
        <p:txBody>
          <a:bodyPr anchor="b">
            <a:normAutofit/>
          </a:bodyPr>
          <a:lstStyle/>
          <a:p>
            <a:pPr algn="l"/>
            <a:r>
              <a:rPr lang="en-US" sz="4000" dirty="0" err="1">
                <a:solidFill>
                  <a:schemeClr val="tx2"/>
                </a:solidFill>
              </a:rPr>
              <a:t>github.com</a:t>
            </a:r>
            <a:r>
              <a:rPr lang="en-US" sz="4000" dirty="0">
                <a:solidFill>
                  <a:schemeClr val="tx2"/>
                </a:solidFill>
              </a:rPr>
              <a:t>/</a:t>
            </a:r>
            <a:r>
              <a:rPr lang="en-US" sz="4000" dirty="0" err="1">
                <a:solidFill>
                  <a:schemeClr val="tx2"/>
                </a:solidFill>
              </a:rPr>
              <a:t>KaseyMK</a:t>
            </a:r>
            <a:r>
              <a:rPr lang="en-US" sz="4000" dirty="0">
                <a:solidFill>
                  <a:schemeClr val="tx2"/>
                </a:solidFill>
              </a:rPr>
              <a:t>/</a:t>
            </a:r>
            <a:r>
              <a:rPr lang="en-US" sz="4000" dirty="0" err="1">
                <a:solidFill>
                  <a:schemeClr val="tx2"/>
                </a:solidFill>
              </a:rPr>
              <a:t>bricks_wysiwyg</a:t>
            </a:r>
            <a:r>
              <a:rPr lang="en-US" sz="4000" dirty="0">
                <a:solidFill>
                  <a:schemeClr val="tx2"/>
                </a:solidFill>
              </a:rPr>
              <a:t> </a:t>
            </a:r>
          </a:p>
        </p:txBody>
      </p:sp>
      <p:sp>
        <p:nvSpPr>
          <p:cNvPr id="14" name="Rectangle 13">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rgbClr val="3147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35F60DE-5862-D64D-8D09-EE43B223920C}"/>
              </a:ext>
            </a:extLst>
          </p:cNvPr>
          <p:cNvSpPr>
            <a:spLocks noGrp="1"/>
          </p:cNvSpPr>
          <p:nvPr>
            <p:ph idx="1"/>
          </p:nvPr>
        </p:nvSpPr>
        <p:spPr>
          <a:xfrm>
            <a:off x="2302933" y="2641604"/>
            <a:ext cx="4199467" cy="3443108"/>
          </a:xfrm>
        </p:spPr>
        <p:txBody>
          <a:bodyPr anchor="t">
            <a:normAutofit/>
          </a:bodyPr>
          <a:lstStyle/>
          <a:p>
            <a:r>
              <a:rPr lang="en-US" sz="1801" dirty="0">
                <a:solidFill>
                  <a:srgbClr val="1F2D29"/>
                </a:solidFill>
              </a:rPr>
              <a:t>Drupal 8.6</a:t>
            </a:r>
          </a:p>
          <a:p>
            <a:r>
              <a:rPr lang="en-US" sz="1801" dirty="0">
                <a:solidFill>
                  <a:srgbClr val="1F2D29"/>
                </a:solidFill>
              </a:rPr>
              <a:t>Modules, patches, and libraries </a:t>
            </a:r>
          </a:p>
          <a:p>
            <a:pPr lvl="1"/>
            <a:r>
              <a:rPr lang="en-US" sz="1600" dirty="0">
                <a:solidFill>
                  <a:srgbClr val="1F2D29"/>
                </a:solidFill>
              </a:rPr>
              <a:t>See </a:t>
            </a:r>
            <a:r>
              <a:rPr lang="en-US" sz="1600" dirty="0" err="1">
                <a:solidFill>
                  <a:srgbClr val="1F2D29"/>
                </a:solidFill>
              </a:rPr>
              <a:t>composer.json</a:t>
            </a:r>
            <a:r>
              <a:rPr lang="en-US" sz="1600" dirty="0">
                <a:solidFill>
                  <a:srgbClr val="1F2D29"/>
                </a:solidFill>
              </a:rPr>
              <a:t>, patches/</a:t>
            </a:r>
            <a:r>
              <a:rPr lang="en-US" sz="1600" dirty="0" err="1">
                <a:solidFill>
                  <a:srgbClr val="1F2D29"/>
                </a:solidFill>
              </a:rPr>
              <a:t>composer.patches.json</a:t>
            </a:r>
            <a:r>
              <a:rPr lang="en-US" sz="1600" dirty="0">
                <a:solidFill>
                  <a:srgbClr val="1F2D29"/>
                </a:solidFill>
              </a:rPr>
              <a:t>, web/libraries, and web/modules/custom</a:t>
            </a:r>
          </a:p>
          <a:p>
            <a:r>
              <a:rPr lang="en-US" sz="1801" dirty="0">
                <a:solidFill>
                  <a:srgbClr val="1F2D29"/>
                </a:solidFill>
              </a:rPr>
              <a:t>A Bootstrap-based theme with layouts, styles, and templates (see web/themes/custom)</a:t>
            </a:r>
          </a:p>
        </p:txBody>
      </p:sp>
      <p:sp>
        <p:nvSpPr>
          <p:cNvPr id="11" name="Content Placeholder 2">
            <a:extLst>
              <a:ext uri="{FF2B5EF4-FFF2-40B4-BE49-F238E27FC236}">
                <a16:creationId xmlns:a16="http://schemas.microsoft.com/office/drawing/2014/main" id="{EC92AF08-1EA6-DA46-B506-7C628754BA2A}"/>
              </a:ext>
            </a:extLst>
          </p:cNvPr>
          <p:cNvSpPr txBox="1">
            <a:spLocks/>
          </p:cNvSpPr>
          <p:nvPr/>
        </p:nvSpPr>
        <p:spPr>
          <a:xfrm>
            <a:off x="6959596" y="2641608"/>
            <a:ext cx="4199467" cy="3443108"/>
          </a:xfrm>
          <a:prstGeom prst="rect">
            <a:avLst/>
          </a:prstGeom>
        </p:spPr>
        <p:txBody>
          <a:bodyPr vert="horz" lIns="91440" tIns="45721" rIns="91440" bIns="45721" rtlCol="0" anchor="t">
            <a:normAutofit fontScale="92500" lnSpcReduction="20000"/>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r>
              <a:rPr lang="en-US" sz="1801" dirty="0">
                <a:solidFill>
                  <a:srgbClr val="1F2D29"/>
                </a:solidFill>
              </a:rPr>
              <a:t>Config/sync files</a:t>
            </a:r>
          </a:p>
          <a:p>
            <a:pPr lvl="1"/>
            <a:r>
              <a:rPr lang="en-US" sz="1600" dirty="0">
                <a:solidFill>
                  <a:srgbClr val="1F2D29"/>
                </a:solidFill>
              </a:rPr>
              <a:t>Paragraphs &amp; Page</a:t>
            </a:r>
          </a:p>
          <a:p>
            <a:pPr lvl="1"/>
            <a:r>
              <a:rPr lang="en-US" sz="1600" dirty="0">
                <a:solidFill>
                  <a:srgbClr val="1F2D29"/>
                </a:solidFill>
              </a:rPr>
              <a:t>Color taxonomy with view</a:t>
            </a:r>
          </a:p>
          <a:p>
            <a:pPr lvl="1"/>
            <a:r>
              <a:rPr lang="en-US" sz="1600" dirty="0">
                <a:solidFill>
                  <a:srgbClr val="1F2D29"/>
                </a:solidFill>
              </a:rPr>
              <a:t>Entity browsers </a:t>
            </a:r>
          </a:p>
          <a:p>
            <a:pPr lvl="1"/>
            <a:r>
              <a:rPr lang="en-US" sz="1600" dirty="0">
                <a:solidFill>
                  <a:srgbClr val="1F2D29"/>
                </a:solidFill>
              </a:rPr>
              <a:t>Text editor embed button</a:t>
            </a:r>
          </a:p>
          <a:p>
            <a:pPr lvl="1"/>
            <a:r>
              <a:rPr lang="en-US" sz="1600" dirty="0">
                <a:solidFill>
                  <a:srgbClr val="1F2D29"/>
                </a:solidFill>
              </a:rPr>
              <a:t>Text formats and editors</a:t>
            </a:r>
          </a:p>
          <a:p>
            <a:pPr lvl="1"/>
            <a:r>
              <a:rPr lang="en-US" sz="1600" dirty="0">
                <a:solidFill>
                  <a:srgbClr val="1F2D29"/>
                </a:solidFill>
              </a:rPr>
              <a:t>Block layout</a:t>
            </a:r>
          </a:p>
          <a:p>
            <a:pPr lvl="1"/>
            <a:r>
              <a:rPr lang="en-US" sz="1600" dirty="0">
                <a:solidFill>
                  <a:srgbClr val="1F2D29"/>
                </a:solidFill>
              </a:rPr>
              <a:t>Image &amp; responsive image styles</a:t>
            </a:r>
          </a:p>
          <a:p>
            <a:pPr lvl="1"/>
            <a:r>
              <a:rPr lang="en-US" sz="1600" dirty="0">
                <a:solidFill>
                  <a:srgbClr val="1F2D29"/>
                </a:solidFill>
              </a:rPr>
              <a:t>Display modes (media &amp; paragraph)</a:t>
            </a:r>
          </a:p>
        </p:txBody>
      </p:sp>
    </p:spTree>
    <p:extLst>
      <p:ext uri="{BB962C8B-B14F-4D97-AF65-F5344CB8AC3E}">
        <p14:creationId xmlns:p14="http://schemas.microsoft.com/office/powerpoint/2010/main" val="210575318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extLst/>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6FA072-D541-4EE8-9DC6-513AAB2B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118446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2" name="Picture 11">
            <a:extLst>
              <a:ext uri="{FF2B5EF4-FFF2-40B4-BE49-F238E27FC236}">
                <a16:creationId xmlns:a16="http://schemas.microsoft.com/office/drawing/2014/main" id="{2BD4AA0B-889E-42F1-8C61-06B5909880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12189867" cy="6858000"/>
          </a:xfrm>
          <a:prstGeom prst="rect">
            <a:avLst/>
          </a:prstGeom>
        </p:spPr>
      </p:pic>
      <p:sp>
        <p:nvSpPr>
          <p:cNvPr id="14" name="Rectangle 13">
            <a:extLst>
              <a:ext uri="{FF2B5EF4-FFF2-40B4-BE49-F238E27FC236}">
                <a16:creationId xmlns:a16="http://schemas.microsoft.com/office/drawing/2014/main" id="{27A27B9E-2573-4972-8BC6-6FC372B9F6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Rectangle 15">
            <a:extLst>
              <a:ext uri="{FF2B5EF4-FFF2-40B4-BE49-F238E27FC236}">
                <a16:creationId xmlns:a16="http://schemas.microsoft.com/office/drawing/2014/main" id="{A2684A4E-2FEB-456B-BFC9-4FEA3CCD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4"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TextBox 17">
            <a:extLst>
              <a:ext uri="{FF2B5EF4-FFF2-40B4-BE49-F238E27FC236}">
                <a16:creationId xmlns:a16="http://schemas.microsoft.com/office/drawing/2014/main" id="{6693B69C-0B05-4F8C-82F9-4EE65BBB10C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1169" y="2657755"/>
            <a:ext cx="415636" cy="369460"/>
          </a:xfrm>
          <a:prstGeom prst="rect">
            <a:avLst/>
          </a:prstGeom>
          <a:noFill/>
        </p:spPr>
        <p:txBody>
          <a:bodyPr wrap="square" rtlCol="0">
            <a:spAutoFit/>
          </a:bodyPr>
          <a:lstStyle/>
          <a:p>
            <a:pPr algn="r">
              <a:spcAft>
                <a:spcPts val="601"/>
              </a:spcAft>
            </a:pPr>
            <a:r>
              <a:rPr lang="en-US" sz="1801" dirty="0">
                <a:solidFill>
                  <a:schemeClr val="accent6"/>
                </a:solidFill>
                <a:latin typeface="Wingdings 3" panose="05040102010807070707" pitchFamily="18" charset="2"/>
              </a:rPr>
              <a:t>z</a:t>
            </a:r>
            <a:endParaRPr lang="en-US" sz="1001" dirty="0">
              <a:solidFill>
                <a:schemeClr val="accent6"/>
              </a:solidFill>
              <a:latin typeface="MS Shell Dlg 2" panose="020B0604030504040204" pitchFamily="34" charset="0"/>
            </a:endParaRPr>
          </a:p>
        </p:txBody>
      </p:sp>
      <p:sp>
        <p:nvSpPr>
          <p:cNvPr id="2" name="Title 1">
            <a:extLst>
              <a:ext uri="{FF2B5EF4-FFF2-40B4-BE49-F238E27FC236}">
                <a16:creationId xmlns:a16="http://schemas.microsoft.com/office/drawing/2014/main" id="{3841AB59-616D-324A-8D85-0B4858345F21}"/>
              </a:ext>
            </a:extLst>
          </p:cNvPr>
          <p:cNvSpPr>
            <a:spLocks noGrp="1"/>
          </p:cNvSpPr>
          <p:nvPr>
            <p:ph type="title"/>
          </p:nvPr>
        </p:nvSpPr>
        <p:spPr>
          <a:xfrm>
            <a:off x="1808937" y="2811270"/>
            <a:ext cx="3473753" cy="1770044"/>
          </a:xfrm>
        </p:spPr>
        <p:txBody>
          <a:bodyPr>
            <a:normAutofit/>
          </a:bodyPr>
          <a:lstStyle/>
          <a:p>
            <a:pPr algn="l"/>
            <a:r>
              <a:rPr lang="en-US" dirty="0"/>
              <a:t>Custom Paragraphs</a:t>
            </a:r>
          </a:p>
        </p:txBody>
      </p:sp>
      <p:graphicFrame>
        <p:nvGraphicFramePr>
          <p:cNvPr id="5" name="Content Placeholder 2">
            <a:extLst>
              <a:ext uri="{FF2B5EF4-FFF2-40B4-BE49-F238E27FC236}">
                <a16:creationId xmlns:a16="http://schemas.microsoft.com/office/drawing/2014/main" id="{B5D6D41D-71B5-4225-82AB-7EAA9B6F130A}"/>
              </a:ext>
            </a:extLst>
          </p:cNvPr>
          <p:cNvGraphicFramePr>
            <a:graphicFrameLocks noGrp="1"/>
          </p:cNvGraphicFramePr>
          <p:nvPr>
            <p:ph idx="1"/>
            <p:extLst>
              <p:ext uri="{D42A27DB-BD31-4B8C-83A1-F6EECF244321}">
                <p14:modId xmlns:p14="http://schemas.microsoft.com/office/powerpoint/2010/main" val="164772883"/>
              </p:ext>
            </p:extLst>
          </p:nvPr>
        </p:nvGraphicFramePr>
        <p:xfrm>
          <a:off x="4402669" y="550974"/>
          <a:ext cx="7173374" cy="5727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97508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extLst/>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6FA072-D541-4EE8-9DC6-513AAB2B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118446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2" name="Picture 11">
            <a:extLst>
              <a:ext uri="{FF2B5EF4-FFF2-40B4-BE49-F238E27FC236}">
                <a16:creationId xmlns:a16="http://schemas.microsoft.com/office/drawing/2014/main" id="{2BD4AA0B-889E-42F1-8C61-06B5909880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2"/>
            <a:ext cx="12189867" cy="6858000"/>
          </a:xfrm>
          <a:prstGeom prst="rect">
            <a:avLst/>
          </a:prstGeom>
        </p:spPr>
      </p:pic>
      <p:sp>
        <p:nvSpPr>
          <p:cNvPr id="14" name="Rectangle 13">
            <a:extLst>
              <a:ext uri="{FF2B5EF4-FFF2-40B4-BE49-F238E27FC236}">
                <a16:creationId xmlns:a16="http://schemas.microsoft.com/office/drawing/2014/main" id="{27A27B9E-2573-4972-8BC6-6FC372B9F6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Rectangle 15">
            <a:extLst>
              <a:ext uri="{FF2B5EF4-FFF2-40B4-BE49-F238E27FC236}">
                <a16:creationId xmlns:a16="http://schemas.microsoft.com/office/drawing/2014/main" id="{A2684A4E-2FEB-456B-BFC9-4FEA3CCD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4"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TextBox 17">
            <a:extLst>
              <a:ext uri="{FF2B5EF4-FFF2-40B4-BE49-F238E27FC236}">
                <a16:creationId xmlns:a16="http://schemas.microsoft.com/office/drawing/2014/main" id="{6693B69C-0B05-4F8C-82F9-4EE65BBB10C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1169" y="2657755"/>
            <a:ext cx="415636" cy="369460"/>
          </a:xfrm>
          <a:prstGeom prst="rect">
            <a:avLst/>
          </a:prstGeom>
          <a:noFill/>
        </p:spPr>
        <p:txBody>
          <a:bodyPr wrap="square" rtlCol="0">
            <a:spAutoFit/>
          </a:bodyPr>
          <a:lstStyle/>
          <a:p>
            <a:pPr algn="r">
              <a:spcAft>
                <a:spcPts val="601"/>
              </a:spcAft>
            </a:pPr>
            <a:r>
              <a:rPr lang="en-US" sz="1801" dirty="0">
                <a:solidFill>
                  <a:schemeClr val="accent6"/>
                </a:solidFill>
                <a:latin typeface="Wingdings 3" panose="05040102010807070707" pitchFamily="18" charset="2"/>
              </a:rPr>
              <a:t>z</a:t>
            </a:r>
            <a:endParaRPr lang="en-US" sz="1001" dirty="0">
              <a:solidFill>
                <a:schemeClr val="accent6"/>
              </a:solidFill>
              <a:latin typeface="MS Shell Dlg 2" panose="020B0604030504040204" pitchFamily="34" charset="0"/>
            </a:endParaRPr>
          </a:p>
        </p:txBody>
      </p:sp>
      <p:sp>
        <p:nvSpPr>
          <p:cNvPr id="2" name="Title 1">
            <a:extLst>
              <a:ext uri="{FF2B5EF4-FFF2-40B4-BE49-F238E27FC236}">
                <a16:creationId xmlns:a16="http://schemas.microsoft.com/office/drawing/2014/main" id="{4682A84F-A88A-EF4D-9E8B-C1A16B5A64EB}"/>
              </a:ext>
            </a:extLst>
          </p:cNvPr>
          <p:cNvSpPr>
            <a:spLocks noGrp="1"/>
          </p:cNvSpPr>
          <p:nvPr>
            <p:ph type="title"/>
          </p:nvPr>
        </p:nvSpPr>
        <p:spPr>
          <a:xfrm>
            <a:off x="1808937" y="2811270"/>
            <a:ext cx="3473753" cy="1770044"/>
          </a:xfrm>
        </p:spPr>
        <p:txBody>
          <a:bodyPr>
            <a:normAutofit/>
          </a:bodyPr>
          <a:lstStyle/>
          <a:p>
            <a:pPr algn="l"/>
            <a:r>
              <a:rPr lang="en-US" dirty="0"/>
              <a:t>Custom Modifiers</a:t>
            </a:r>
            <a:endParaRPr lang="en-US"/>
          </a:p>
        </p:txBody>
      </p:sp>
      <p:graphicFrame>
        <p:nvGraphicFramePr>
          <p:cNvPr id="5" name="Content Placeholder 2">
            <a:extLst>
              <a:ext uri="{FF2B5EF4-FFF2-40B4-BE49-F238E27FC236}">
                <a16:creationId xmlns:a16="http://schemas.microsoft.com/office/drawing/2014/main" id="{3911129C-8349-4897-8588-3A83F415D27C}"/>
              </a:ext>
            </a:extLst>
          </p:cNvPr>
          <p:cNvGraphicFramePr>
            <a:graphicFrameLocks noGrp="1"/>
          </p:cNvGraphicFramePr>
          <p:nvPr>
            <p:ph idx="1"/>
            <p:extLst>
              <p:ext uri="{D42A27DB-BD31-4B8C-83A1-F6EECF244321}">
                <p14:modId xmlns:p14="http://schemas.microsoft.com/office/powerpoint/2010/main" val="3850591828"/>
              </p:ext>
            </p:extLst>
          </p:nvPr>
        </p:nvGraphicFramePr>
        <p:xfrm>
          <a:off x="4453468" y="550974"/>
          <a:ext cx="7122576" cy="5727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35903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96187-3290-2349-A21C-47E118ADE03E}"/>
              </a:ext>
            </a:extLst>
          </p:cNvPr>
          <p:cNvSpPr>
            <a:spLocks noGrp="1"/>
          </p:cNvSpPr>
          <p:nvPr>
            <p:ph type="title"/>
          </p:nvPr>
        </p:nvSpPr>
        <p:spPr>
          <a:xfrm>
            <a:off x="2611809" y="808057"/>
            <a:ext cx="7958331" cy="1077228"/>
          </a:xfrm>
        </p:spPr>
        <p:txBody>
          <a:bodyPr/>
          <a:lstStyle/>
          <a:p>
            <a:r>
              <a:rPr lang="en-US" dirty="0"/>
              <a:t>Custom Layouts</a:t>
            </a:r>
          </a:p>
        </p:txBody>
      </p:sp>
      <p:sp>
        <p:nvSpPr>
          <p:cNvPr id="3" name="Content Placeholder 2">
            <a:extLst>
              <a:ext uri="{FF2B5EF4-FFF2-40B4-BE49-F238E27FC236}">
                <a16:creationId xmlns:a16="http://schemas.microsoft.com/office/drawing/2014/main" id="{35A743C4-5315-EE44-9C6D-F8D08B149615}"/>
              </a:ext>
            </a:extLst>
          </p:cNvPr>
          <p:cNvSpPr>
            <a:spLocks noGrp="1"/>
          </p:cNvSpPr>
          <p:nvPr>
            <p:ph idx="1"/>
          </p:nvPr>
        </p:nvSpPr>
        <p:spPr>
          <a:xfrm>
            <a:off x="2773598" y="3462669"/>
            <a:ext cx="7796540" cy="2587276"/>
          </a:xfrm>
        </p:spPr>
        <p:txBody>
          <a:bodyPr>
            <a:normAutofit fontScale="92500" lnSpcReduction="20000"/>
          </a:bodyPr>
          <a:lstStyle/>
          <a:p>
            <a:r>
              <a:rPr lang="en-US" dirty="0"/>
              <a:t>The </a:t>
            </a:r>
            <a:r>
              <a:rPr lang="en-US" dirty="0">
                <a:hlinkClick r:id="rId3"/>
              </a:rPr>
              <a:t>Bootstrap</a:t>
            </a:r>
            <a:r>
              <a:rPr lang="en-US" dirty="0"/>
              <a:t> theme has preset classes like “col-xs-4” for layout files (web/themes/custom/</a:t>
            </a:r>
            <a:r>
              <a:rPr lang="en-US" dirty="0" err="1"/>
              <a:t>bricks_wysiwyg</a:t>
            </a:r>
            <a:r>
              <a:rPr lang="en-US" dirty="0"/>
              <a:t>/templates/layout) but these layouts could be adjusted for use with any theme.</a:t>
            </a:r>
          </a:p>
          <a:p>
            <a:r>
              <a:rPr lang="en-US" dirty="0" err="1"/>
              <a:t>theme_functions</a:t>
            </a:r>
            <a:r>
              <a:rPr lang="en-US" dirty="0"/>
              <a:t> hides a confusing layout that comes with bricks.</a:t>
            </a:r>
          </a:p>
          <a:p>
            <a:r>
              <a:rPr lang="en-US" dirty="0"/>
              <a:t>layout--</a:t>
            </a:r>
            <a:r>
              <a:rPr lang="en-US" dirty="0" err="1"/>
              <a:t>onecol-all.html.twig</a:t>
            </a:r>
            <a:r>
              <a:rPr lang="en-US" dirty="0"/>
              <a:t> provides a single-column layout that shows up to 12 children (the default single-column layout only shows the first child but it can’t be hidden or overwritten).</a:t>
            </a:r>
          </a:p>
        </p:txBody>
      </p:sp>
      <p:pic>
        <p:nvPicPr>
          <p:cNvPr id="7" name="Picture 6">
            <a:extLst>
              <a:ext uri="{FF2B5EF4-FFF2-40B4-BE49-F238E27FC236}">
                <a16:creationId xmlns:a16="http://schemas.microsoft.com/office/drawing/2014/main" id="{9883AB9E-6BA0-7744-9120-83FEC3AD0AF7}"/>
              </a:ext>
            </a:extLst>
          </p:cNvPr>
          <p:cNvPicPr>
            <a:picLocks noChangeAspect="1"/>
          </p:cNvPicPr>
          <p:nvPr/>
        </p:nvPicPr>
        <p:blipFill>
          <a:blip r:embed="rId4"/>
          <a:stretch>
            <a:fillRect/>
          </a:stretch>
        </p:blipFill>
        <p:spPr>
          <a:xfrm>
            <a:off x="3215601" y="1885287"/>
            <a:ext cx="6912539" cy="1479525"/>
          </a:xfrm>
          <a:prstGeom prst="rect">
            <a:avLst/>
          </a:prstGeom>
        </p:spPr>
      </p:pic>
    </p:spTree>
    <p:extLst>
      <p:ext uri="{BB962C8B-B14F-4D97-AF65-F5344CB8AC3E}">
        <p14:creationId xmlns:p14="http://schemas.microsoft.com/office/powerpoint/2010/main" val="2590150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extLst/>
          </a:blip>
          <a:stretch/>
        </a:blipFill>
        <a:effectLst/>
      </p:bgPr>
    </p:bg>
    <p:spTree>
      <p:nvGrpSpPr>
        <p:cNvPr id="1" name=""/>
        <p:cNvGrpSpPr/>
        <p:nvPr/>
      </p:nvGrpSpPr>
      <p:grpSpPr>
        <a:xfrm>
          <a:off x="0" y="0"/>
          <a:ext cx="0" cy="0"/>
          <a:chOff x="0" y="0"/>
          <a:chExt cx="0" cy="0"/>
        </a:xfrm>
      </p:grpSpPr>
      <p:sp useBgFill="1">
        <p:nvSpPr>
          <p:cNvPr id="45" name="Rectangle 28">
            <a:extLst>
              <a:ext uri="{FF2B5EF4-FFF2-40B4-BE49-F238E27FC236}">
                <a16:creationId xmlns:a16="http://schemas.microsoft.com/office/drawing/2014/main" id="{624A1565-B7E1-4C59-84A2-5831F1160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46" name="Picture 30">
            <a:extLst>
              <a:ext uri="{FF2B5EF4-FFF2-40B4-BE49-F238E27FC236}">
                <a16:creationId xmlns:a16="http://schemas.microsoft.com/office/drawing/2014/main" id="{3B8B134C-47B2-49B8-B810-2931B20EA7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7" y="2105204"/>
            <a:ext cx="9360204" cy="4752798"/>
          </a:xfrm>
          <a:prstGeom prst="rect">
            <a:avLst/>
          </a:prstGeom>
        </p:spPr>
      </p:pic>
      <p:pic>
        <p:nvPicPr>
          <p:cNvPr id="47" name="Picture 32">
            <a:extLst>
              <a:ext uri="{FF2B5EF4-FFF2-40B4-BE49-F238E27FC236}">
                <a16:creationId xmlns:a16="http://schemas.microsoft.com/office/drawing/2014/main" id="{1550BD34-8417-42DB-BEA7-96B1E41562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2"/>
            <a:ext cx="12189867" cy="6858000"/>
          </a:xfrm>
          <a:prstGeom prst="rect">
            <a:avLst/>
          </a:prstGeom>
        </p:spPr>
      </p:pic>
      <p:sp>
        <p:nvSpPr>
          <p:cNvPr id="48" name="Rectangle 34">
            <a:extLst>
              <a:ext uri="{FF2B5EF4-FFF2-40B4-BE49-F238E27FC236}">
                <a16:creationId xmlns:a16="http://schemas.microsoft.com/office/drawing/2014/main" id="{EE04A24D-ECF7-4024-BAC2-981BA69CF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9" name="Rectangle 36">
            <a:extLst>
              <a:ext uri="{FF2B5EF4-FFF2-40B4-BE49-F238E27FC236}">
                <a16:creationId xmlns:a16="http://schemas.microsoft.com/office/drawing/2014/main" id="{F1C3D135-9831-45A9-8FBE-2A2548C8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4"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0" name="Rectangle 38">
            <a:extLst>
              <a:ext uri="{FF2B5EF4-FFF2-40B4-BE49-F238E27FC236}">
                <a16:creationId xmlns:a16="http://schemas.microsoft.com/office/drawing/2014/main" id="{F8375ABF-52E0-4C78-B2CF-0A949D7D8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2" y="2"/>
            <a:ext cx="10378002"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848C7451-F755-6F43-AEFE-C34321B5B7AE}"/>
              </a:ext>
            </a:extLst>
          </p:cNvPr>
          <p:cNvSpPr>
            <a:spLocks noGrp="1"/>
          </p:cNvSpPr>
          <p:nvPr>
            <p:ph type="title"/>
          </p:nvPr>
        </p:nvSpPr>
        <p:spPr>
          <a:xfrm>
            <a:off x="1969804" y="808057"/>
            <a:ext cx="3969504" cy="1077228"/>
          </a:xfrm>
        </p:spPr>
        <p:txBody>
          <a:bodyPr>
            <a:normAutofit/>
          </a:bodyPr>
          <a:lstStyle/>
          <a:p>
            <a:pPr algn="l"/>
            <a:r>
              <a:rPr lang="en-US" dirty="0"/>
              <a:t>Custom Patches</a:t>
            </a:r>
          </a:p>
        </p:txBody>
      </p:sp>
      <p:sp>
        <p:nvSpPr>
          <p:cNvPr id="51" name="TextBox 40">
            <a:extLst>
              <a:ext uri="{FF2B5EF4-FFF2-40B4-BE49-F238E27FC236}">
                <a16:creationId xmlns:a16="http://schemas.microsoft.com/office/drawing/2014/main" id="{3D901B3C-6BA1-4175-9507-82BCCF7314A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0170" y="641226"/>
            <a:ext cx="415636" cy="369460"/>
          </a:xfrm>
          <a:prstGeom prst="rect">
            <a:avLst/>
          </a:prstGeom>
          <a:noFill/>
        </p:spPr>
        <p:txBody>
          <a:bodyPr wrap="square" rtlCol="0">
            <a:spAutoFit/>
          </a:bodyPr>
          <a:lstStyle/>
          <a:p>
            <a:pPr algn="r">
              <a:spcAft>
                <a:spcPts val="601"/>
              </a:spcAft>
            </a:pPr>
            <a:r>
              <a:rPr lang="en-US" sz="1801" dirty="0">
                <a:solidFill>
                  <a:schemeClr val="accent6"/>
                </a:solidFill>
                <a:latin typeface="Wingdings 3" panose="05040102010807070707" pitchFamily="18" charset="2"/>
              </a:rPr>
              <a:t>z</a:t>
            </a:r>
            <a:endParaRPr lang="en-US" sz="1001" dirty="0">
              <a:solidFill>
                <a:schemeClr val="accent6"/>
              </a:solidFill>
              <a:latin typeface="MS Shell Dlg 2" panose="020B0604030504040204" pitchFamily="34" charset="0"/>
            </a:endParaRPr>
          </a:p>
        </p:txBody>
      </p:sp>
      <p:sp>
        <p:nvSpPr>
          <p:cNvPr id="3" name="Content Placeholder 2">
            <a:extLst>
              <a:ext uri="{FF2B5EF4-FFF2-40B4-BE49-F238E27FC236}">
                <a16:creationId xmlns:a16="http://schemas.microsoft.com/office/drawing/2014/main" id="{6A49DEC8-EDBB-5343-BD18-DA5EDD9D99D3}"/>
              </a:ext>
            </a:extLst>
          </p:cNvPr>
          <p:cNvSpPr>
            <a:spLocks noGrp="1"/>
          </p:cNvSpPr>
          <p:nvPr>
            <p:ph idx="1"/>
          </p:nvPr>
        </p:nvSpPr>
        <p:spPr>
          <a:xfrm>
            <a:off x="1969803" y="2052116"/>
            <a:ext cx="5006731" cy="3997828"/>
          </a:xfrm>
        </p:spPr>
        <p:txBody>
          <a:bodyPr>
            <a:normAutofit/>
          </a:bodyPr>
          <a:lstStyle/>
          <a:p>
            <a:r>
              <a:rPr lang="en-US" sz="1801" dirty="0"/>
              <a:t>A width filter allows embedded entities to be 25%, 33%, 50%, 66%, or 100% wide (using view modes puts classes on the entity but not the necessary parent div).</a:t>
            </a:r>
          </a:p>
          <a:p>
            <a:r>
              <a:rPr lang="en-US" sz="1801" dirty="0"/>
              <a:t>That width filter re-sets the view mode of image paragraphs (which use different responsive image styles). Users don’t have to also select view modes (which sound the same as the width options and don’t matter on most paragraphs).</a:t>
            </a:r>
          </a:p>
        </p:txBody>
      </p:sp>
      <p:pic>
        <p:nvPicPr>
          <p:cNvPr id="5" name="Picture 4">
            <a:extLst>
              <a:ext uri="{FF2B5EF4-FFF2-40B4-BE49-F238E27FC236}">
                <a16:creationId xmlns:a16="http://schemas.microsoft.com/office/drawing/2014/main" id="{10288BF9-D3CD-1843-8F12-880EF22D78ED}"/>
              </a:ext>
            </a:extLst>
          </p:cNvPr>
          <p:cNvPicPr>
            <a:picLocks noChangeAspect="1"/>
          </p:cNvPicPr>
          <p:nvPr/>
        </p:nvPicPr>
        <p:blipFill>
          <a:blip r:embed="rId6"/>
          <a:stretch>
            <a:fillRect/>
          </a:stretch>
        </p:blipFill>
        <p:spPr>
          <a:xfrm>
            <a:off x="7295659" y="1416930"/>
            <a:ext cx="3450727" cy="347680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52" name="Rectangle 42">
            <a:extLst>
              <a:ext uri="{FF2B5EF4-FFF2-40B4-BE49-F238E27FC236}">
                <a16:creationId xmlns:a16="http://schemas.microsoft.com/office/drawing/2014/main" id="{34BB1BDF-EAFF-49B6-ABF3-7F9B3201C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7" y="-2716"/>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991307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extLst/>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8EFE003-9D09-41C6-96F7-08F412E93E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7" y="2105204"/>
            <a:ext cx="9360204" cy="4752798"/>
          </a:xfrm>
          <a:prstGeom prst="rect">
            <a:avLst/>
          </a:prstGeom>
        </p:spPr>
      </p:pic>
      <p:pic>
        <p:nvPicPr>
          <p:cNvPr id="16" name="Picture 15">
            <a:extLst>
              <a:ext uri="{FF2B5EF4-FFF2-40B4-BE49-F238E27FC236}">
                <a16:creationId xmlns:a16="http://schemas.microsoft.com/office/drawing/2014/main" id="{6C1CA64A-BFC0-4049-8FD1-6EB8DD837F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2"/>
            <a:ext cx="12189867" cy="6858000"/>
          </a:xfrm>
          <a:prstGeom prst="rect">
            <a:avLst/>
          </a:prstGeom>
        </p:spPr>
      </p:pic>
      <p:sp>
        <p:nvSpPr>
          <p:cNvPr id="18" name="Rectangle 17">
            <a:extLst>
              <a:ext uri="{FF2B5EF4-FFF2-40B4-BE49-F238E27FC236}">
                <a16:creationId xmlns:a16="http://schemas.microsoft.com/office/drawing/2014/main" id="{8813CE82-4287-411D-B8F5-A58090D4B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C5805B62-836B-4F13-A8A3-9A7A777F1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4"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E350C9C4-B7EA-40F9-8843-F4A4DE82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4" y="2"/>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E88478B5-006E-4BCA-A7DA-DF072F710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2" y="2"/>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TextBox 25">
            <a:extLst>
              <a:ext uri="{FF2B5EF4-FFF2-40B4-BE49-F238E27FC236}">
                <a16:creationId xmlns:a16="http://schemas.microsoft.com/office/drawing/2014/main" id="{0DB4D67F-8650-405B-AB50-BDCC56407ADC}"/>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3"/>
            <a:ext cx="415636" cy="461665"/>
          </a:xfrm>
          <a:prstGeom prst="rect">
            <a:avLst/>
          </a:prstGeom>
          <a:noFill/>
        </p:spPr>
        <p:txBody>
          <a:bodyPr wrap="square" rtlCol="0">
            <a:spAutoFit/>
          </a:bodyPr>
          <a:lstStyle/>
          <a:p>
            <a:pPr algn="r">
              <a:spcAft>
                <a:spcPts val="601"/>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8" name="Rectangle 27">
            <a:extLst>
              <a:ext uri="{FF2B5EF4-FFF2-40B4-BE49-F238E27FC236}">
                <a16:creationId xmlns:a16="http://schemas.microsoft.com/office/drawing/2014/main" id="{30413934-0217-4604-883C-B986A84F5A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30" name="Picture 29">
            <a:extLst>
              <a:ext uri="{FF2B5EF4-FFF2-40B4-BE49-F238E27FC236}">
                <a16:creationId xmlns:a16="http://schemas.microsoft.com/office/drawing/2014/main" id="{F3563815-021C-44E2-B060-B873754D7C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7" y="2105204"/>
            <a:ext cx="9360204" cy="4752798"/>
          </a:xfrm>
          <a:prstGeom prst="rect">
            <a:avLst/>
          </a:prstGeom>
        </p:spPr>
      </p:pic>
      <p:pic>
        <p:nvPicPr>
          <p:cNvPr id="32" name="Picture 31">
            <a:extLst>
              <a:ext uri="{FF2B5EF4-FFF2-40B4-BE49-F238E27FC236}">
                <a16:creationId xmlns:a16="http://schemas.microsoft.com/office/drawing/2014/main" id="{49AE22EF-5DB6-4687-B505-5762ECD013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2"/>
            <a:ext cx="12189867" cy="6858000"/>
          </a:xfrm>
          <a:prstGeom prst="rect">
            <a:avLst/>
          </a:prstGeom>
        </p:spPr>
      </p:pic>
      <p:sp>
        <p:nvSpPr>
          <p:cNvPr id="34" name="Rectangle 33">
            <a:extLst>
              <a:ext uri="{FF2B5EF4-FFF2-40B4-BE49-F238E27FC236}">
                <a16:creationId xmlns:a16="http://schemas.microsoft.com/office/drawing/2014/main" id="{317252A2-4FCE-4129-AC1A-5C5E17E04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6" name="Rectangle 35">
            <a:extLst>
              <a:ext uri="{FF2B5EF4-FFF2-40B4-BE49-F238E27FC236}">
                <a16:creationId xmlns:a16="http://schemas.microsoft.com/office/drawing/2014/main" id="{0914A5D5-2A45-49FA-853C-9D06EDAD8E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4"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8" name="Rectangle 37">
            <a:extLst>
              <a:ext uri="{FF2B5EF4-FFF2-40B4-BE49-F238E27FC236}">
                <a16:creationId xmlns:a16="http://schemas.microsoft.com/office/drawing/2014/main" id="{52A0255D-22C5-470A-93B2-3441FB17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2" y="2"/>
            <a:ext cx="10378002"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0A0B3DFA-EFDC-B644-AB6F-0D8A7B2DE0D0}"/>
              </a:ext>
            </a:extLst>
          </p:cNvPr>
          <p:cNvSpPr>
            <a:spLocks noGrp="1"/>
          </p:cNvSpPr>
          <p:nvPr>
            <p:ph type="title"/>
          </p:nvPr>
        </p:nvSpPr>
        <p:spPr>
          <a:xfrm>
            <a:off x="1976399" y="5166421"/>
            <a:ext cx="8440564" cy="1045052"/>
          </a:xfrm>
        </p:spPr>
        <p:txBody>
          <a:bodyPr vert="horz" lIns="91440" tIns="45721" rIns="91440" bIns="45721" rtlCol="0" anchor="t">
            <a:normAutofit fontScale="90000"/>
          </a:bodyPr>
          <a:lstStyle/>
          <a:p>
            <a:r>
              <a:rPr lang="en-US" sz="4800" dirty="0"/>
              <a:t>Bricks &amp; WYSIWYG Paragraphs</a:t>
            </a:r>
            <a:br>
              <a:rPr lang="en-US" sz="4800" dirty="0"/>
            </a:br>
            <a:r>
              <a:rPr lang="en-US" sz="4800" dirty="0"/>
              <a:t> Any questions?</a:t>
            </a:r>
          </a:p>
        </p:txBody>
      </p:sp>
      <p:sp>
        <p:nvSpPr>
          <p:cNvPr id="40" name="Rectangle 39">
            <a:extLst>
              <a:ext uri="{FF2B5EF4-FFF2-40B4-BE49-F238E27FC236}">
                <a16:creationId xmlns:a16="http://schemas.microsoft.com/office/drawing/2014/main" id="{42BF4EC0-9DCE-41EF-82E5-C4321802D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0531" y="647189"/>
            <a:ext cx="9091538" cy="3297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5" name="Content Placeholder 4">
            <a:extLst>
              <a:ext uri="{FF2B5EF4-FFF2-40B4-BE49-F238E27FC236}">
                <a16:creationId xmlns:a16="http://schemas.microsoft.com/office/drawing/2014/main" id="{17062209-5D28-CA41-A4BD-1CED321ECAF7}"/>
              </a:ext>
            </a:extLst>
          </p:cNvPr>
          <p:cNvPicPr>
            <a:picLocks noGrp="1" noChangeAspect="1"/>
          </p:cNvPicPr>
          <p:nvPr>
            <p:ph idx="1"/>
          </p:nvPr>
        </p:nvPicPr>
        <p:blipFill>
          <a:blip r:embed="rId6"/>
          <a:stretch>
            <a:fillRect/>
          </a:stretch>
        </p:blipFill>
        <p:spPr>
          <a:xfrm>
            <a:off x="2224073" y="972647"/>
            <a:ext cx="2072359" cy="2648382"/>
          </a:xfrm>
          <a:prstGeom prst="rect">
            <a:avLst/>
          </a:prstGeom>
          <a:ln>
            <a:noFill/>
          </a:ln>
        </p:spPr>
      </p:pic>
      <p:pic>
        <p:nvPicPr>
          <p:cNvPr id="7" name="Picture 6">
            <a:extLst>
              <a:ext uri="{FF2B5EF4-FFF2-40B4-BE49-F238E27FC236}">
                <a16:creationId xmlns:a16="http://schemas.microsoft.com/office/drawing/2014/main" id="{E9D911C0-C6E4-C043-9796-9BD403390881}"/>
              </a:ext>
            </a:extLst>
          </p:cNvPr>
          <p:cNvPicPr>
            <a:picLocks noChangeAspect="1"/>
          </p:cNvPicPr>
          <p:nvPr/>
        </p:nvPicPr>
        <p:blipFill>
          <a:blip r:embed="rId7"/>
          <a:stretch>
            <a:fillRect/>
          </a:stretch>
        </p:blipFill>
        <p:spPr>
          <a:xfrm>
            <a:off x="5111578" y="972647"/>
            <a:ext cx="2159625" cy="2648382"/>
          </a:xfrm>
          <a:prstGeom prst="rect">
            <a:avLst/>
          </a:prstGeom>
          <a:ln>
            <a:noFill/>
          </a:ln>
        </p:spPr>
      </p:pic>
      <p:pic>
        <p:nvPicPr>
          <p:cNvPr id="9" name="Picture 8">
            <a:extLst>
              <a:ext uri="{FF2B5EF4-FFF2-40B4-BE49-F238E27FC236}">
                <a16:creationId xmlns:a16="http://schemas.microsoft.com/office/drawing/2014/main" id="{DC0EF998-93FD-FA47-B381-8926572700AE}"/>
              </a:ext>
            </a:extLst>
          </p:cNvPr>
          <p:cNvPicPr>
            <a:picLocks noChangeAspect="1"/>
          </p:cNvPicPr>
          <p:nvPr/>
        </p:nvPicPr>
        <p:blipFill>
          <a:blip r:embed="rId8"/>
          <a:stretch>
            <a:fillRect/>
          </a:stretch>
        </p:blipFill>
        <p:spPr>
          <a:xfrm>
            <a:off x="7815997" y="1165138"/>
            <a:ext cx="2609108" cy="2263401"/>
          </a:xfrm>
          <a:prstGeom prst="rect">
            <a:avLst/>
          </a:prstGeom>
          <a:ln>
            <a:noFill/>
          </a:ln>
        </p:spPr>
      </p:pic>
      <p:sp>
        <p:nvSpPr>
          <p:cNvPr id="42" name="Rectangle 41">
            <a:extLst>
              <a:ext uri="{FF2B5EF4-FFF2-40B4-BE49-F238E27FC236}">
                <a16:creationId xmlns:a16="http://schemas.microsoft.com/office/drawing/2014/main" id="{6F3685ED-B334-4C62-862C-CF4D6644E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968" y="888937"/>
            <a:ext cx="2763500" cy="2818548"/>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4" name="Rectangle 43">
            <a:extLst>
              <a:ext uri="{FF2B5EF4-FFF2-40B4-BE49-F238E27FC236}">
                <a16:creationId xmlns:a16="http://schemas.microsoft.com/office/drawing/2014/main" id="{89AA02FF-D2B3-4ACC-8AFA-773310B7E4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825" y="888937"/>
            <a:ext cx="2771385" cy="2818548"/>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6" name="Rectangle 45">
            <a:extLst>
              <a:ext uri="{FF2B5EF4-FFF2-40B4-BE49-F238E27FC236}">
                <a16:creationId xmlns:a16="http://schemas.microsoft.com/office/drawing/2014/main" id="{31624C63-5E23-4F77-8606-FA41B3B1B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6" y="888937"/>
            <a:ext cx="2771385" cy="2818548"/>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8" name="TextBox 47">
            <a:extLst>
              <a:ext uri="{FF2B5EF4-FFF2-40B4-BE49-F238E27FC236}">
                <a16:creationId xmlns:a16="http://schemas.microsoft.com/office/drawing/2014/main" id="{D869C934-9912-4220-8BBF-85DEE918CD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8590" y="5007364"/>
            <a:ext cx="311726" cy="431015"/>
          </a:xfrm>
          <a:prstGeom prst="rect">
            <a:avLst/>
          </a:prstGeom>
          <a:noFill/>
        </p:spPr>
        <p:txBody>
          <a:bodyPr wrap="square" rtlCol="0">
            <a:spAutoFit/>
          </a:bodyPr>
          <a:lstStyle/>
          <a:p>
            <a:pPr algn="r">
              <a:spcAft>
                <a:spcPts val="601"/>
              </a:spcAft>
            </a:pPr>
            <a:r>
              <a:rPr lang="en-US" sz="2201" dirty="0">
                <a:solidFill>
                  <a:schemeClr val="accent6"/>
                </a:solidFill>
                <a:latin typeface="Wingdings 3" panose="05040102010807070707" pitchFamily="18" charset="2"/>
              </a:rPr>
              <a:t>z</a:t>
            </a:r>
            <a:endParaRPr lang="en-US" sz="2201" dirty="0">
              <a:solidFill>
                <a:schemeClr val="accent6"/>
              </a:solidFill>
              <a:latin typeface="MS Shell Dlg 2" panose="020B0604030504040204" pitchFamily="34" charset="0"/>
            </a:endParaRPr>
          </a:p>
        </p:txBody>
      </p:sp>
      <p:sp>
        <p:nvSpPr>
          <p:cNvPr id="50" name="Rectangle 49">
            <a:extLst>
              <a:ext uri="{FF2B5EF4-FFF2-40B4-BE49-F238E27FC236}">
                <a16:creationId xmlns:a16="http://schemas.microsoft.com/office/drawing/2014/main" id="{9B07EB08-35D1-4F93-9A47-7A21D9B56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7" y="-2716"/>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914827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2"/>
            <a:ext cx="12189867" cy="6858000"/>
          </a:xfrm>
          <a:prstGeom prst="rect">
            <a:avLst/>
          </a:prstGeom>
        </p:spPr>
      </p:pic>
      <p:sp useBgFill="1">
        <p:nvSpPr>
          <p:cNvPr id="27" name="Rectangle 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986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A10BAF1D-BA45-FD4B-AE8D-8B977C1A4809}"/>
              </a:ext>
            </a:extLst>
          </p:cNvPr>
          <p:cNvSpPr>
            <a:spLocks noGrp="1"/>
          </p:cNvSpPr>
          <p:nvPr>
            <p:ph type="title"/>
          </p:nvPr>
        </p:nvSpPr>
        <p:spPr>
          <a:xfrm>
            <a:off x="1518412" y="1201724"/>
            <a:ext cx="2812178" cy="4454555"/>
          </a:xfrm>
        </p:spPr>
        <p:txBody>
          <a:bodyPr anchor="ctr">
            <a:normAutofit/>
          </a:bodyPr>
          <a:lstStyle/>
          <a:p>
            <a:r>
              <a:rPr lang="en-US" sz="3200" dirty="0"/>
              <a:t>Kasey Melski Kruser</a:t>
            </a:r>
          </a:p>
        </p:txBody>
      </p:sp>
      <p:sp>
        <p:nvSpPr>
          <p:cNvPr id="28"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13">
            <a:extLst>
              <a:ext uri="{FF2B5EF4-FFF2-40B4-BE49-F238E27FC236}">
                <a16:creationId xmlns:a16="http://schemas.microsoft.com/office/drawing/2014/main" id="{7FA45ACF-DABA-410D-9663-DACA842E6B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7" y="1825978"/>
            <a:ext cx="0" cy="3206044"/>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AAAF05D-7FF0-A946-8366-D08FCA64F0BE}"/>
              </a:ext>
            </a:extLst>
          </p:cNvPr>
          <p:cNvSpPr>
            <a:spLocks noGrp="1"/>
          </p:cNvSpPr>
          <p:nvPr>
            <p:ph idx="1"/>
          </p:nvPr>
        </p:nvSpPr>
        <p:spPr>
          <a:xfrm>
            <a:off x="4975046" y="1201724"/>
            <a:ext cx="5595093" cy="4454555"/>
          </a:xfrm>
        </p:spPr>
        <p:txBody>
          <a:bodyPr anchor="ctr">
            <a:normAutofit/>
          </a:bodyPr>
          <a:lstStyle/>
          <a:p>
            <a:r>
              <a:rPr lang="en-US" sz="1801" dirty="0"/>
              <a:t>Front End Web Developer</a:t>
            </a:r>
            <a:br>
              <a:rPr lang="en-US" sz="1801" dirty="0"/>
            </a:br>
            <a:r>
              <a:rPr lang="en-US" sz="1801" dirty="0"/>
              <a:t>Unitarian Universalist Association</a:t>
            </a:r>
          </a:p>
          <a:p>
            <a:r>
              <a:rPr lang="en-US" sz="1801" dirty="0">
                <a:hlinkClick r:id="rId4"/>
              </a:rPr>
              <a:t>kasey.kruser@gmail.com</a:t>
            </a:r>
            <a:endParaRPr lang="en-US" sz="1801" dirty="0"/>
          </a:p>
          <a:p>
            <a:r>
              <a:rPr lang="en-US" sz="1801" dirty="0">
                <a:hlinkClick r:id="rId5"/>
              </a:rPr>
              <a:t>https://</a:t>
            </a:r>
            <a:r>
              <a:rPr lang="en-US" sz="1801" dirty="0" err="1">
                <a:hlinkClick r:id="rId5"/>
              </a:rPr>
              <a:t>www.drupal.org</a:t>
            </a:r>
            <a:r>
              <a:rPr lang="en-US" sz="1801" dirty="0">
                <a:hlinkClick r:id="rId5"/>
              </a:rPr>
              <a:t>/u/</a:t>
            </a:r>
            <a:r>
              <a:rPr lang="en-US" sz="1801" dirty="0" err="1">
                <a:hlinkClick r:id="rId5"/>
              </a:rPr>
              <a:t>kasey_mk</a:t>
            </a:r>
            <a:endParaRPr lang="en-US" sz="1801" dirty="0"/>
          </a:p>
          <a:p>
            <a:r>
              <a:rPr lang="en-US" sz="1801" dirty="0">
                <a:hlinkClick r:id="rId6"/>
              </a:rPr>
              <a:t>https://github.com/KaseyMK/bricks_wysiwyg</a:t>
            </a:r>
            <a:endParaRPr lang="en-US" sz="1801" dirty="0"/>
          </a:p>
          <a:p>
            <a:endParaRPr lang="en-US" sz="1801" dirty="0"/>
          </a:p>
        </p:txBody>
      </p:sp>
    </p:spTree>
    <p:extLst>
      <p:ext uri="{BB962C8B-B14F-4D97-AF65-F5344CB8AC3E}">
        <p14:creationId xmlns:p14="http://schemas.microsoft.com/office/powerpoint/2010/main" val="80308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extLst/>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8EFE003-9D09-41C6-96F7-08F412E93E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7" y="2105204"/>
            <a:ext cx="9360204" cy="4752798"/>
          </a:xfrm>
          <a:prstGeom prst="rect">
            <a:avLst/>
          </a:prstGeom>
        </p:spPr>
      </p:pic>
      <p:pic>
        <p:nvPicPr>
          <p:cNvPr id="16" name="Picture 15">
            <a:extLst>
              <a:ext uri="{FF2B5EF4-FFF2-40B4-BE49-F238E27FC236}">
                <a16:creationId xmlns:a16="http://schemas.microsoft.com/office/drawing/2014/main" id="{6C1CA64A-BFC0-4049-8FD1-6EB8DD837F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2"/>
            <a:ext cx="12189867" cy="6858000"/>
          </a:xfrm>
          <a:prstGeom prst="rect">
            <a:avLst/>
          </a:prstGeom>
        </p:spPr>
      </p:pic>
      <p:sp>
        <p:nvSpPr>
          <p:cNvPr id="18" name="Rectangle 17">
            <a:extLst>
              <a:ext uri="{FF2B5EF4-FFF2-40B4-BE49-F238E27FC236}">
                <a16:creationId xmlns:a16="http://schemas.microsoft.com/office/drawing/2014/main" id="{8813CE82-4287-411D-B8F5-A58090D4B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C5805B62-836B-4F13-A8A3-9A7A777F1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4"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E350C9C4-B7EA-40F9-8843-F4A4DE82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4" y="2"/>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E88478B5-006E-4BCA-A7DA-DF072F710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2" y="2"/>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TextBox 25">
            <a:extLst>
              <a:ext uri="{FF2B5EF4-FFF2-40B4-BE49-F238E27FC236}">
                <a16:creationId xmlns:a16="http://schemas.microsoft.com/office/drawing/2014/main" id="{0DB4D67F-8650-405B-AB50-BDCC56407ADC}"/>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3"/>
            <a:ext cx="415636" cy="461665"/>
          </a:xfrm>
          <a:prstGeom prst="rect">
            <a:avLst/>
          </a:prstGeom>
          <a:noFill/>
        </p:spPr>
        <p:txBody>
          <a:bodyPr wrap="square" rtlCol="0">
            <a:spAutoFit/>
          </a:bodyPr>
          <a:lstStyle/>
          <a:p>
            <a:pPr algn="r">
              <a:spcAft>
                <a:spcPts val="601"/>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8" name="Rectangle 27">
            <a:extLst>
              <a:ext uri="{FF2B5EF4-FFF2-40B4-BE49-F238E27FC236}">
                <a16:creationId xmlns:a16="http://schemas.microsoft.com/office/drawing/2014/main" id="{30413934-0217-4604-883C-B986A84F5A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30" name="Picture 29">
            <a:extLst>
              <a:ext uri="{FF2B5EF4-FFF2-40B4-BE49-F238E27FC236}">
                <a16:creationId xmlns:a16="http://schemas.microsoft.com/office/drawing/2014/main" id="{F3563815-021C-44E2-B060-B873754D7C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7" y="2105204"/>
            <a:ext cx="9360204" cy="4752798"/>
          </a:xfrm>
          <a:prstGeom prst="rect">
            <a:avLst/>
          </a:prstGeom>
        </p:spPr>
      </p:pic>
      <p:pic>
        <p:nvPicPr>
          <p:cNvPr id="32" name="Picture 31">
            <a:extLst>
              <a:ext uri="{FF2B5EF4-FFF2-40B4-BE49-F238E27FC236}">
                <a16:creationId xmlns:a16="http://schemas.microsoft.com/office/drawing/2014/main" id="{49AE22EF-5DB6-4687-B505-5762ECD013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2"/>
            <a:ext cx="12189867" cy="6858000"/>
          </a:xfrm>
          <a:prstGeom prst="rect">
            <a:avLst/>
          </a:prstGeom>
        </p:spPr>
      </p:pic>
      <p:sp>
        <p:nvSpPr>
          <p:cNvPr id="34" name="Rectangle 33">
            <a:extLst>
              <a:ext uri="{FF2B5EF4-FFF2-40B4-BE49-F238E27FC236}">
                <a16:creationId xmlns:a16="http://schemas.microsoft.com/office/drawing/2014/main" id="{317252A2-4FCE-4129-AC1A-5C5E17E04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6" name="Rectangle 35">
            <a:extLst>
              <a:ext uri="{FF2B5EF4-FFF2-40B4-BE49-F238E27FC236}">
                <a16:creationId xmlns:a16="http://schemas.microsoft.com/office/drawing/2014/main" id="{0914A5D5-2A45-49FA-853C-9D06EDAD8E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4"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8" name="Rectangle 37">
            <a:extLst>
              <a:ext uri="{FF2B5EF4-FFF2-40B4-BE49-F238E27FC236}">
                <a16:creationId xmlns:a16="http://schemas.microsoft.com/office/drawing/2014/main" id="{52A0255D-22C5-470A-93B2-3441FB17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2" y="2"/>
            <a:ext cx="10378002"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0A0B3DFA-EFDC-B644-AB6F-0D8A7B2DE0D0}"/>
              </a:ext>
            </a:extLst>
          </p:cNvPr>
          <p:cNvSpPr>
            <a:spLocks noGrp="1"/>
          </p:cNvSpPr>
          <p:nvPr>
            <p:ph type="title"/>
          </p:nvPr>
        </p:nvSpPr>
        <p:spPr>
          <a:xfrm>
            <a:off x="1976399" y="5166421"/>
            <a:ext cx="8440564" cy="1045052"/>
          </a:xfrm>
        </p:spPr>
        <p:txBody>
          <a:bodyPr vert="horz" lIns="91440" tIns="45721" rIns="91440" bIns="45721" rtlCol="0" anchor="t">
            <a:normAutofit fontScale="90000"/>
          </a:bodyPr>
          <a:lstStyle/>
          <a:p>
            <a:r>
              <a:rPr lang="en-US" sz="4800" dirty="0"/>
              <a:t>One Content Type, Many Layouts</a:t>
            </a:r>
          </a:p>
        </p:txBody>
      </p:sp>
      <p:sp>
        <p:nvSpPr>
          <p:cNvPr id="40" name="Rectangle 39">
            <a:extLst>
              <a:ext uri="{FF2B5EF4-FFF2-40B4-BE49-F238E27FC236}">
                <a16:creationId xmlns:a16="http://schemas.microsoft.com/office/drawing/2014/main" id="{42BF4EC0-9DCE-41EF-82E5-C4321802D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0531" y="647189"/>
            <a:ext cx="9091538" cy="3297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5" name="Content Placeholder 4">
            <a:extLst>
              <a:ext uri="{FF2B5EF4-FFF2-40B4-BE49-F238E27FC236}">
                <a16:creationId xmlns:a16="http://schemas.microsoft.com/office/drawing/2014/main" id="{17062209-5D28-CA41-A4BD-1CED321ECAF7}"/>
              </a:ext>
            </a:extLst>
          </p:cNvPr>
          <p:cNvPicPr>
            <a:picLocks noGrp="1" noChangeAspect="1"/>
          </p:cNvPicPr>
          <p:nvPr>
            <p:ph idx="1"/>
          </p:nvPr>
        </p:nvPicPr>
        <p:blipFill>
          <a:blip r:embed="rId6"/>
          <a:stretch>
            <a:fillRect/>
          </a:stretch>
        </p:blipFill>
        <p:spPr>
          <a:xfrm>
            <a:off x="2224073" y="972647"/>
            <a:ext cx="2072359" cy="2648382"/>
          </a:xfrm>
          <a:prstGeom prst="rect">
            <a:avLst/>
          </a:prstGeom>
          <a:ln>
            <a:noFill/>
          </a:ln>
        </p:spPr>
      </p:pic>
      <p:pic>
        <p:nvPicPr>
          <p:cNvPr id="7" name="Picture 6">
            <a:extLst>
              <a:ext uri="{FF2B5EF4-FFF2-40B4-BE49-F238E27FC236}">
                <a16:creationId xmlns:a16="http://schemas.microsoft.com/office/drawing/2014/main" id="{E9D911C0-C6E4-C043-9796-9BD403390881}"/>
              </a:ext>
            </a:extLst>
          </p:cNvPr>
          <p:cNvPicPr>
            <a:picLocks noChangeAspect="1"/>
          </p:cNvPicPr>
          <p:nvPr/>
        </p:nvPicPr>
        <p:blipFill>
          <a:blip r:embed="rId7"/>
          <a:stretch>
            <a:fillRect/>
          </a:stretch>
        </p:blipFill>
        <p:spPr>
          <a:xfrm>
            <a:off x="5111578" y="972647"/>
            <a:ext cx="2159625" cy="2648382"/>
          </a:xfrm>
          <a:prstGeom prst="rect">
            <a:avLst/>
          </a:prstGeom>
          <a:ln>
            <a:noFill/>
          </a:ln>
        </p:spPr>
      </p:pic>
      <p:pic>
        <p:nvPicPr>
          <p:cNvPr id="9" name="Picture 8">
            <a:extLst>
              <a:ext uri="{FF2B5EF4-FFF2-40B4-BE49-F238E27FC236}">
                <a16:creationId xmlns:a16="http://schemas.microsoft.com/office/drawing/2014/main" id="{DC0EF998-93FD-FA47-B381-8926572700AE}"/>
              </a:ext>
            </a:extLst>
          </p:cNvPr>
          <p:cNvPicPr>
            <a:picLocks noChangeAspect="1"/>
          </p:cNvPicPr>
          <p:nvPr/>
        </p:nvPicPr>
        <p:blipFill>
          <a:blip r:embed="rId8"/>
          <a:stretch>
            <a:fillRect/>
          </a:stretch>
        </p:blipFill>
        <p:spPr>
          <a:xfrm>
            <a:off x="7815997" y="1165138"/>
            <a:ext cx="2609108" cy="2263401"/>
          </a:xfrm>
          <a:prstGeom prst="rect">
            <a:avLst/>
          </a:prstGeom>
          <a:ln>
            <a:noFill/>
          </a:ln>
        </p:spPr>
      </p:pic>
      <p:sp>
        <p:nvSpPr>
          <p:cNvPr id="42" name="Rectangle 41">
            <a:extLst>
              <a:ext uri="{FF2B5EF4-FFF2-40B4-BE49-F238E27FC236}">
                <a16:creationId xmlns:a16="http://schemas.microsoft.com/office/drawing/2014/main" id="{6F3685ED-B334-4C62-862C-CF4D6644E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968" y="888937"/>
            <a:ext cx="2763500" cy="2818548"/>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4" name="Rectangle 43">
            <a:extLst>
              <a:ext uri="{FF2B5EF4-FFF2-40B4-BE49-F238E27FC236}">
                <a16:creationId xmlns:a16="http://schemas.microsoft.com/office/drawing/2014/main" id="{89AA02FF-D2B3-4ACC-8AFA-773310B7E4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825" y="888937"/>
            <a:ext cx="2771385" cy="2818548"/>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6" name="Rectangle 45">
            <a:extLst>
              <a:ext uri="{FF2B5EF4-FFF2-40B4-BE49-F238E27FC236}">
                <a16:creationId xmlns:a16="http://schemas.microsoft.com/office/drawing/2014/main" id="{31624C63-5E23-4F77-8606-FA41B3B1B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6" y="888937"/>
            <a:ext cx="2771385" cy="2818548"/>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8" name="TextBox 47">
            <a:extLst>
              <a:ext uri="{FF2B5EF4-FFF2-40B4-BE49-F238E27FC236}">
                <a16:creationId xmlns:a16="http://schemas.microsoft.com/office/drawing/2014/main" id="{D869C934-9912-4220-8BBF-85DEE918CD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8590" y="5007364"/>
            <a:ext cx="311726" cy="431015"/>
          </a:xfrm>
          <a:prstGeom prst="rect">
            <a:avLst/>
          </a:prstGeom>
          <a:noFill/>
        </p:spPr>
        <p:txBody>
          <a:bodyPr wrap="square" rtlCol="0">
            <a:spAutoFit/>
          </a:bodyPr>
          <a:lstStyle/>
          <a:p>
            <a:pPr algn="r">
              <a:spcAft>
                <a:spcPts val="601"/>
              </a:spcAft>
            </a:pPr>
            <a:r>
              <a:rPr lang="en-US" sz="2201" dirty="0">
                <a:solidFill>
                  <a:schemeClr val="accent6"/>
                </a:solidFill>
                <a:latin typeface="Wingdings 3" panose="05040102010807070707" pitchFamily="18" charset="2"/>
              </a:rPr>
              <a:t>z</a:t>
            </a:r>
            <a:endParaRPr lang="en-US" sz="2201" dirty="0">
              <a:solidFill>
                <a:schemeClr val="accent6"/>
              </a:solidFill>
              <a:latin typeface="MS Shell Dlg 2" panose="020B0604030504040204" pitchFamily="34" charset="0"/>
            </a:endParaRPr>
          </a:p>
        </p:txBody>
      </p:sp>
      <p:sp>
        <p:nvSpPr>
          <p:cNvPr id="50" name="Rectangle 49">
            <a:extLst>
              <a:ext uri="{FF2B5EF4-FFF2-40B4-BE49-F238E27FC236}">
                <a16:creationId xmlns:a16="http://schemas.microsoft.com/office/drawing/2014/main" id="{9B07EB08-35D1-4F93-9A47-7A21D9B56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7" y="-2716"/>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20626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extLst/>
          </a:blip>
          <a:stretch/>
        </a:blipFill>
        <a:effectLst/>
      </p:bgPr>
    </p:bg>
    <p:spTree>
      <p:nvGrpSpPr>
        <p:cNvPr id="1" name=""/>
        <p:cNvGrpSpPr/>
        <p:nvPr/>
      </p:nvGrpSpPr>
      <p:grpSpPr>
        <a:xfrm>
          <a:off x="0" y="0"/>
          <a:ext cx="0" cy="0"/>
          <a:chOff x="0" y="0"/>
          <a:chExt cx="0" cy="0"/>
        </a:xfrm>
      </p:grpSpPr>
      <p:pic>
        <p:nvPicPr>
          <p:cNvPr id="117" name="Picture 116">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7" y="2105204"/>
            <a:ext cx="9360204" cy="4752798"/>
          </a:xfrm>
          <a:prstGeom prst="rect">
            <a:avLst/>
          </a:prstGeom>
        </p:spPr>
      </p:pic>
      <p:pic>
        <p:nvPicPr>
          <p:cNvPr id="119" name="Picture 118">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2"/>
            <a:ext cx="12189867" cy="6858000"/>
          </a:xfrm>
          <a:prstGeom prst="rect">
            <a:avLst/>
          </a:prstGeom>
        </p:spPr>
      </p:pic>
      <p:sp>
        <p:nvSpPr>
          <p:cNvPr id="121" name="Rectangle 120">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Rectangle 122">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4"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5" name="Rectangle 124">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4" y="2"/>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7" name="Rectangle 126">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2" y="2"/>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9" name="TextBox 128">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3"/>
            <a:ext cx="415636" cy="461665"/>
          </a:xfrm>
          <a:prstGeom prst="rect">
            <a:avLst/>
          </a:prstGeom>
          <a:noFill/>
        </p:spPr>
        <p:txBody>
          <a:bodyPr wrap="square" rtlCol="0">
            <a:spAutoFit/>
          </a:bodyPr>
          <a:lstStyle/>
          <a:p>
            <a:pPr algn="r">
              <a:spcAft>
                <a:spcPts val="601"/>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131" name="Rectangle 130">
            <a:extLst>
              <a:ext uri="{FF2B5EF4-FFF2-40B4-BE49-F238E27FC236}">
                <a16:creationId xmlns:a16="http://schemas.microsoft.com/office/drawing/2014/main" id="{847489EB-355C-4170-8C70-5CDD42EFD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33" name="Picture 132">
            <a:extLst>
              <a:ext uri="{FF2B5EF4-FFF2-40B4-BE49-F238E27FC236}">
                <a16:creationId xmlns:a16="http://schemas.microsoft.com/office/drawing/2014/main" id="{521CC0F3-7B68-4C9C-999A-74F8925C33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7" y="2105204"/>
            <a:ext cx="9360204" cy="4752798"/>
          </a:xfrm>
          <a:prstGeom prst="rect">
            <a:avLst/>
          </a:prstGeom>
        </p:spPr>
      </p:pic>
      <p:pic>
        <p:nvPicPr>
          <p:cNvPr id="135" name="Picture 134">
            <a:extLst>
              <a:ext uri="{FF2B5EF4-FFF2-40B4-BE49-F238E27FC236}">
                <a16:creationId xmlns:a16="http://schemas.microsoft.com/office/drawing/2014/main" id="{3EB18ECF-1C11-48BB-8C2B-DC5532A906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2"/>
            <a:ext cx="12189867" cy="6858000"/>
          </a:xfrm>
          <a:prstGeom prst="rect">
            <a:avLst/>
          </a:prstGeom>
        </p:spPr>
      </p:pic>
      <p:sp>
        <p:nvSpPr>
          <p:cNvPr id="137" name="Rectangle 136">
            <a:extLst>
              <a:ext uri="{FF2B5EF4-FFF2-40B4-BE49-F238E27FC236}">
                <a16:creationId xmlns:a16="http://schemas.microsoft.com/office/drawing/2014/main" id="{D8887E40-5A0B-4897-80F0-0BAFAAB61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39" name="Rectangle 138">
            <a:extLst>
              <a:ext uri="{FF2B5EF4-FFF2-40B4-BE49-F238E27FC236}">
                <a16:creationId xmlns:a16="http://schemas.microsoft.com/office/drawing/2014/main" id="{92E3B1B6-DAAA-408B-A99C-2A7EE0409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4"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1" name="Rectangle 140">
            <a:extLst>
              <a:ext uri="{FF2B5EF4-FFF2-40B4-BE49-F238E27FC236}">
                <a16:creationId xmlns:a16="http://schemas.microsoft.com/office/drawing/2014/main" id="{7A72B882-D016-4849-AF04-88E39D13A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2" y="2"/>
            <a:ext cx="10378002"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616A975B-0CF7-7244-87E7-F1E173A7917C}"/>
              </a:ext>
            </a:extLst>
          </p:cNvPr>
          <p:cNvSpPr>
            <a:spLocks noGrp="1"/>
          </p:cNvSpPr>
          <p:nvPr>
            <p:ph type="title"/>
          </p:nvPr>
        </p:nvSpPr>
        <p:spPr>
          <a:xfrm>
            <a:off x="1976399" y="5166421"/>
            <a:ext cx="8440564" cy="1045052"/>
          </a:xfrm>
        </p:spPr>
        <p:txBody>
          <a:bodyPr vert="horz" lIns="91440" tIns="45721" rIns="91440" bIns="45721" rtlCol="0" anchor="t">
            <a:normAutofit/>
          </a:bodyPr>
          <a:lstStyle/>
          <a:p>
            <a:r>
              <a:rPr lang="en-US" sz="4800" dirty="0"/>
              <a:t>From Only a Few Fields</a:t>
            </a:r>
          </a:p>
        </p:txBody>
      </p:sp>
      <p:sp>
        <p:nvSpPr>
          <p:cNvPr id="143" name="Rectangle 142">
            <a:extLst>
              <a:ext uri="{FF2B5EF4-FFF2-40B4-BE49-F238E27FC236}">
                <a16:creationId xmlns:a16="http://schemas.microsoft.com/office/drawing/2014/main" id="{41FF9E96-6955-4599-A2D0-1FF57939C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0531" y="647189"/>
            <a:ext cx="9091538" cy="3297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5" name="Content Placeholder 4">
            <a:extLst>
              <a:ext uri="{FF2B5EF4-FFF2-40B4-BE49-F238E27FC236}">
                <a16:creationId xmlns:a16="http://schemas.microsoft.com/office/drawing/2014/main" id="{DBF25047-9354-5D4F-9D9E-5CDBE3E9CB2C}"/>
              </a:ext>
            </a:extLst>
          </p:cNvPr>
          <p:cNvPicPr>
            <a:picLocks noGrp="1" noChangeAspect="1"/>
          </p:cNvPicPr>
          <p:nvPr>
            <p:ph idx="1"/>
          </p:nvPr>
        </p:nvPicPr>
        <p:blipFill rotWithShape="1">
          <a:blip r:embed="rId6"/>
          <a:srcRect l="-7931" t="-5651" r="-8572" b="-4833"/>
          <a:stretch/>
        </p:blipFill>
        <p:spPr>
          <a:xfrm>
            <a:off x="3087294" y="972647"/>
            <a:ext cx="6205916" cy="2648382"/>
          </a:xfrm>
          <a:prstGeom prst="rect">
            <a:avLst/>
          </a:prstGeom>
          <a:solidFill>
            <a:srgbClr val="FFFFFF">
              <a:shade val="85000"/>
            </a:srgbClr>
          </a:solidFill>
          <a:ln>
            <a:noFill/>
          </a:ln>
          <a:scene3d>
            <a:camera prst="orthographicFront"/>
            <a:lightRig rig="twoPt" dir="t">
              <a:rot lat="0" lon="0" rev="7200000"/>
            </a:lightRig>
          </a:scene3d>
          <a:sp3d>
            <a:bevelT w="25400" h="19050"/>
            <a:contourClr>
              <a:srgbClr val="FFFFFF"/>
            </a:contourClr>
          </a:sp3d>
        </p:spPr>
      </p:pic>
      <p:sp>
        <p:nvSpPr>
          <p:cNvPr id="145" name="Rectangle 144">
            <a:extLst>
              <a:ext uri="{FF2B5EF4-FFF2-40B4-BE49-F238E27FC236}">
                <a16:creationId xmlns:a16="http://schemas.microsoft.com/office/drawing/2014/main" id="{A15CFF31-2A56-4E24-9263-DC4342144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968" y="888937"/>
            <a:ext cx="8613076" cy="2818548"/>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7" name="TextBox 146">
            <a:extLst>
              <a:ext uri="{FF2B5EF4-FFF2-40B4-BE49-F238E27FC236}">
                <a16:creationId xmlns:a16="http://schemas.microsoft.com/office/drawing/2014/main" id="{7DFC5C77-1B6B-4D49-8939-BACD0BD8B6D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8590" y="5007364"/>
            <a:ext cx="311726" cy="431015"/>
          </a:xfrm>
          <a:prstGeom prst="rect">
            <a:avLst/>
          </a:prstGeom>
          <a:noFill/>
        </p:spPr>
        <p:txBody>
          <a:bodyPr wrap="square" rtlCol="0">
            <a:spAutoFit/>
          </a:bodyPr>
          <a:lstStyle/>
          <a:p>
            <a:pPr algn="r">
              <a:spcAft>
                <a:spcPts val="601"/>
              </a:spcAft>
            </a:pPr>
            <a:r>
              <a:rPr lang="en-US" sz="2201" dirty="0">
                <a:solidFill>
                  <a:schemeClr val="accent6"/>
                </a:solidFill>
                <a:latin typeface="Wingdings 3" panose="05040102010807070707" pitchFamily="18" charset="2"/>
              </a:rPr>
              <a:t>z</a:t>
            </a:r>
            <a:endParaRPr lang="en-US" sz="2201" dirty="0">
              <a:solidFill>
                <a:schemeClr val="accent6"/>
              </a:solidFill>
              <a:latin typeface="MS Shell Dlg 2" panose="020B0604030504040204" pitchFamily="34" charset="0"/>
            </a:endParaRPr>
          </a:p>
        </p:txBody>
      </p:sp>
      <p:sp>
        <p:nvSpPr>
          <p:cNvPr id="149" name="Rectangle 148">
            <a:extLst>
              <a:ext uri="{FF2B5EF4-FFF2-40B4-BE49-F238E27FC236}">
                <a16:creationId xmlns:a16="http://schemas.microsoft.com/office/drawing/2014/main" id="{8F8907EB-52AA-4516-BC6A-7861CE077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7" y="-2716"/>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356901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extLst/>
          </a:blip>
          <a:stretch/>
        </a:blipFill>
        <a:effectLst/>
      </p:bgPr>
    </p:bg>
    <p:spTree>
      <p:nvGrpSpPr>
        <p:cNvPr id="1" name=""/>
        <p:cNvGrpSpPr/>
        <p:nvPr/>
      </p:nvGrpSpPr>
      <p:grpSpPr>
        <a:xfrm>
          <a:off x="0" y="0"/>
          <a:ext cx="0" cy="0"/>
          <a:chOff x="0" y="0"/>
          <a:chExt cx="0" cy="0"/>
        </a:xfrm>
      </p:grpSpPr>
      <p:sp useBgFill="1">
        <p:nvSpPr>
          <p:cNvPr id="117" name="Rectangle 116">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9" name="Picture 118">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7" y="2105204"/>
            <a:ext cx="9360204" cy="4752798"/>
          </a:xfrm>
          <a:prstGeom prst="rect">
            <a:avLst/>
          </a:prstGeom>
        </p:spPr>
      </p:pic>
      <p:pic>
        <p:nvPicPr>
          <p:cNvPr id="121" name="Picture 120">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2"/>
            <a:ext cx="12189867" cy="6858000"/>
          </a:xfrm>
          <a:prstGeom prst="rect">
            <a:avLst/>
          </a:prstGeom>
        </p:spPr>
      </p:pic>
      <p:sp>
        <p:nvSpPr>
          <p:cNvPr id="123" name="Rectangle 122">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5" name="Rectangle 124">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4"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7" name="Rectangle 126">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2" y="2"/>
            <a:ext cx="10378002"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B2BCA244-ADBD-A743-81DE-964ACDEF1271}"/>
              </a:ext>
            </a:extLst>
          </p:cNvPr>
          <p:cNvSpPr>
            <a:spLocks noGrp="1"/>
          </p:cNvSpPr>
          <p:nvPr>
            <p:ph type="title"/>
          </p:nvPr>
        </p:nvSpPr>
        <p:spPr>
          <a:xfrm>
            <a:off x="1969804" y="808057"/>
            <a:ext cx="8608037" cy="1077228"/>
          </a:xfrm>
        </p:spPr>
        <p:txBody>
          <a:bodyPr vert="horz" lIns="91440" tIns="45721" rIns="91440" bIns="45721" rtlCol="0" anchor="t">
            <a:normAutofit/>
          </a:bodyPr>
          <a:lstStyle/>
          <a:p>
            <a:pPr algn="l"/>
            <a:r>
              <a:rPr lang="en-US" dirty="0"/>
              <a:t>Paragraphs Enable the Options</a:t>
            </a:r>
          </a:p>
        </p:txBody>
      </p:sp>
      <p:sp>
        <p:nvSpPr>
          <p:cNvPr id="129" name="TextBox 128">
            <a:extLst>
              <a:ext uri="{FF2B5EF4-FFF2-40B4-BE49-F238E27FC236}">
                <a16:creationId xmlns:a16="http://schemas.microsoft.com/office/drawing/2014/main" id="{1A4DE740-C1E1-486D-9AC1-DD17AABA010E}"/>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0170" y="641226"/>
            <a:ext cx="415636" cy="369460"/>
          </a:xfrm>
          <a:prstGeom prst="rect">
            <a:avLst/>
          </a:prstGeom>
          <a:noFill/>
        </p:spPr>
        <p:txBody>
          <a:bodyPr wrap="square" rtlCol="0">
            <a:spAutoFit/>
          </a:bodyPr>
          <a:lstStyle/>
          <a:p>
            <a:pPr algn="r">
              <a:spcAft>
                <a:spcPts val="601"/>
              </a:spcAft>
            </a:pPr>
            <a:r>
              <a:rPr lang="en-US" sz="1801" dirty="0">
                <a:solidFill>
                  <a:schemeClr val="accent6"/>
                </a:solidFill>
                <a:latin typeface="Wingdings 3" panose="05040102010807070707" pitchFamily="18" charset="2"/>
              </a:rPr>
              <a:t>z</a:t>
            </a:r>
            <a:endParaRPr lang="en-US" sz="1001" dirty="0">
              <a:solidFill>
                <a:schemeClr val="accent6"/>
              </a:solidFill>
              <a:latin typeface="MS Shell Dlg 2" panose="020B0604030504040204" pitchFamily="34" charset="0"/>
            </a:endParaRPr>
          </a:p>
        </p:txBody>
      </p:sp>
      <p:pic>
        <p:nvPicPr>
          <p:cNvPr id="74" name="Content Placeholder 4">
            <a:extLst>
              <a:ext uri="{FF2B5EF4-FFF2-40B4-BE49-F238E27FC236}">
                <a16:creationId xmlns:a16="http://schemas.microsoft.com/office/drawing/2014/main" id="{45A91779-0430-B24B-A5FC-5106597E6980}"/>
              </a:ext>
            </a:extLst>
          </p:cNvPr>
          <p:cNvPicPr>
            <a:picLocks noChangeAspect="1"/>
          </p:cNvPicPr>
          <p:nvPr/>
        </p:nvPicPr>
        <p:blipFill rotWithShape="1">
          <a:blip r:embed="rId6"/>
          <a:srcRect l="-2686" t="-1847" r="-1680" b="-431"/>
          <a:stretch/>
        </p:blipFill>
        <p:spPr>
          <a:xfrm>
            <a:off x="5303521" y="2286001"/>
            <a:ext cx="5029200" cy="3474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1" name="Rectangle 130">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7" y="-2716"/>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aphicFrame>
        <p:nvGraphicFramePr>
          <p:cNvPr id="112" name="Content Placeholder 75">
            <a:extLst>
              <a:ext uri="{FF2B5EF4-FFF2-40B4-BE49-F238E27FC236}">
                <a16:creationId xmlns:a16="http://schemas.microsoft.com/office/drawing/2014/main" id="{6FF0D449-7D8C-4704-AFEC-91FDF2C50124}"/>
              </a:ext>
            </a:extLst>
          </p:cNvPr>
          <p:cNvGraphicFramePr>
            <a:graphicFrameLocks noGrp="1"/>
          </p:cNvGraphicFramePr>
          <p:nvPr>
            <p:ph idx="1"/>
            <p:extLst>
              <p:ext uri="{D42A27DB-BD31-4B8C-83A1-F6EECF244321}">
                <p14:modId xmlns:p14="http://schemas.microsoft.com/office/powerpoint/2010/main" val="2096210924"/>
              </p:ext>
            </p:extLst>
          </p:nvPr>
        </p:nvGraphicFramePr>
        <p:xfrm>
          <a:off x="1975806" y="2052116"/>
          <a:ext cx="2908167" cy="39978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29899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636D-BC57-E749-870F-B6CD09D926BE}"/>
              </a:ext>
            </a:extLst>
          </p:cNvPr>
          <p:cNvSpPr>
            <a:spLocks noGrp="1"/>
          </p:cNvSpPr>
          <p:nvPr>
            <p:ph type="title"/>
          </p:nvPr>
        </p:nvSpPr>
        <p:spPr/>
        <p:txBody>
          <a:bodyPr/>
          <a:lstStyle/>
          <a:p>
            <a:r>
              <a:rPr lang="en-US" dirty="0"/>
              <a:t>Paragraphs</a:t>
            </a:r>
          </a:p>
        </p:txBody>
      </p:sp>
      <p:sp>
        <p:nvSpPr>
          <p:cNvPr id="3" name="Content Placeholder 2">
            <a:extLst>
              <a:ext uri="{FF2B5EF4-FFF2-40B4-BE49-F238E27FC236}">
                <a16:creationId xmlns:a16="http://schemas.microsoft.com/office/drawing/2014/main" id="{2274A98B-2A8E-9E4C-BCBA-3301B1F536A8}"/>
              </a:ext>
            </a:extLst>
          </p:cNvPr>
          <p:cNvSpPr>
            <a:spLocks noGrp="1"/>
          </p:cNvSpPr>
          <p:nvPr>
            <p:ph idx="1"/>
          </p:nvPr>
        </p:nvSpPr>
        <p:spPr/>
        <p:txBody>
          <a:bodyPr>
            <a:normAutofit fontScale="92500"/>
          </a:bodyPr>
          <a:lstStyle/>
          <a:p>
            <a:r>
              <a:rPr lang="en-US" dirty="0"/>
              <a:t>Paragraphs are fancy, flexible field collections.</a:t>
            </a:r>
          </a:p>
          <a:p>
            <a:r>
              <a:rPr lang="en-US" dirty="0"/>
              <a:t>Enter data to be displayed together: image &amp; caption, title, link. </a:t>
            </a:r>
          </a:p>
          <a:p>
            <a:r>
              <a:rPr lang="en-US" dirty="0"/>
              <a:t>Developers can easily manipulate the output, e.g. apply the link to the image, use semantic markup, add custom scripts or styles, etc.</a:t>
            </a:r>
          </a:p>
          <a:p>
            <a:r>
              <a:rPr lang="en-US" dirty="0"/>
              <a:t>Users can embed media via a secure input method; they don’t need unrestricted HTML when using fields with custom formatters.</a:t>
            </a:r>
          </a:p>
          <a:p>
            <a:r>
              <a:rPr lang="en-US" dirty="0"/>
              <a:t>Data is structured: people aren’t pasting in code pieces that are hard to secure, track, or update. </a:t>
            </a:r>
          </a:p>
        </p:txBody>
      </p:sp>
    </p:spTree>
    <p:extLst>
      <p:ext uri="{BB962C8B-B14F-4D97-AF65-F5344CB8AC3E}">
        <p14:creationId xmlns:p14="http://schemas.microsoft.com/office/powerpoint/2010/main" val="350349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1FBE9E-6276-405D-91EA-DF19259B0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2" name="Picture 11">
            <a:extLst>
              <a:ext uri="{FF2B5EF4-FFF2-40B4-BE49-F238E27FC236}">
                <a16:creationId xmlns:a16="http://schemas.microsoft.com/office/drawing/2014/main" id="{19926316-50D2-44D1-9CCB-17497776A5E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7" y="2105204"/>
            <a:ext cx="9360204" cy="4752798"/>
          </a:xfrm>
          <a:prstGeom prst="rect">
            <a:avLst/>
          </a:prstGeom>
        </p:spPr>
      </p:pic>
      <p:pic>
        <p:nvPicPr>
          <p:cNvPr id="14" name="Picture 13">
            <a:extLst>
              <a:ext uri="{FF2B5EF4-FFF2-40B4-BE49-F238E27FC236}">
                <a16:creationId xmlns:a16="http://schemas.microsoft.com/office/drawing/2014/main" id="{30733C82-4E8F-41E8-B416-90B911525A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2"/>
            <a:ext cx="12189867" cy="6858000"/>
          </a:xfrm>
          <a:prstGeom prst="rect">
            <a:avLst/>
          </a:prstGeom>
        </p:spPr>
      </p:pic>
      <p:sp>
        <p:nvSpPr>
          <p:cNvPr id="16" name="Rectangle 15">
            <a:extLst>
              <a:ext uri="{FF2B5EF4-FFF2-40B4-BE49-F238E27FC236}">
                <a16:creationId xmlns:a16="http://schemas.microsoft.com/office/drawing/2014/main" id="{737633AB-EA51-4D35-84A1-18B87D8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Rectangle 17">
            <a:extLst>
              <a:ext uri="{FF2B5EF4-FFF2-40B4-BE49-F238E27FC236}">
                <a16:creationId xmlns:a16="http://schemas.microsoft.com/office/drawing/2014/main" id="{C8765255-E119-4862-8E31-CB7F8A7F4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4"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0" name="Rectangle 19">
            <a:extLst>
              <a:ext uri="{FF2B5EF4-FFF2-40B4-BE49-F238E27FC236}">
                <a16:creationId xmlns:a16="http://schemas.microsoft.com/office/drawing/2014/main" id="{6761F753-0CEB-4435-8C0E-9B94D5A4F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2" y="2"/>
            <a:ext cx="10378002"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BBC80327-ACC1-E942-B87D-70DFAACB3CBA}"/>
              </a:ext>
            </a:extLst>
          </p:cNvPr>
          <p:cNvSpPr>
            <a:spLocks noGrp="1"/>
          </p:cNvSpPr>
          <p:nvPr>
            <p:ph type="title"/>
          </p:nvPr>
        </p:nvSpPr>
        <p:spPr>
          <a:xfrm>
            <a:off x="2295929" y="808057"/>
            <a:ext cx="4203364" cy="1077228"/>
          </a:xfrm>
        </p:spPr>
        <p:txBody>
          <a:bodyPr>
            <a:normAutofit/>
          </a:bodyPr>
          <a:lstStyle/>
          <a:p>
            <a:pPr algn="l"/>
            <a:r>
              <a:rPr lang="en-US" dirty="0"/>
              <a:t>Modifiers</a:t>
            </a:r>
          </a:p>
        </p:txBody>
      </p:sp>
      <p:sp>
        <p:nvSpPr>
          <p:cNvPr id="22" name="TextBox 21">
            <a:extLst>
              <a:ext uri="{FF2B5EF4-FFF2-40B4-BE49-F238E27FC236}">
                <a16:creationId xmlns:a16="http://schemas.microsoft.com/office/drawing/2014/main" id="{95CE60B2-607D-4A02-95D1-C4FE3E91E19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2667" y="641226"/>
            <a:ext cx="415636" cy="369460"/>
          </a:xfrm>
          <a:prstGeom prst="rect">
            <a:avLst/>
          </a:prstGeom>
          <a:noFill/>
        </p:spPr>
        <p:txBody>
          <a:bodyPr wrap="square" rtlCol="0">
            <a:spAutoFit/>
          </a:bodyPr>
          <a:lstStyle/>
          <a:p>
            <a:pPr algn="r">
              <a:spcAft>
                <a:spcPts val="601"/>
              </a:spcAft>
            </a:pPr>
            <a:r>
              <a:rPr lang="en-US" sz="1801" dirty="0">
                <a:solidFill>
                  <a:schemeClr val="accent6"/>
                </a:solidFill>
                <a:latin typeface="Wingdings 3" panose="05040102010807070707" pitchFamily="18" charset="2"/>
              </a:rPr>
              <a:t>z</a:t>
            </a:r>
            <a:endParaRPr lang="en-US" sz="1001" dirty="0">
              <a:solidFill>
                <a:schemeClr val="accent6"/>
              </a:solidFill>
              <a:latin typeface="MS Shell Dlg 2" panose="020B0604030504040204" pitchFamily="34" charset="0"/>
            </a:endParaRPr>
          </a:p>
        </p:txBody>
      </p:sp>
      <p:sp>
        <p:nvSpPr>
          <p:cNvPr id="3" name="Content Placeholder 2">
            <a:extLst>
              <a:ext uri="{FF2B5EF4-FFF2-40B4-BE49-F238E27FC236}">
                <a16:creationId xmlns:a16="http://schemas.microsoft.com/office/drawing/2014/main" id="{164FD7D9-5BA2-B94F-B727-8FF43188542F}"/>
              </a:ext>
            </a:extLst>
          </p:cNvPr>
          <p:cNvSpPr>
            <a:spLocks noGrp="1"/>
          </p:cNvSpPr>
          <p:nvPr>
            <p:ph idx="1"/>
          </p:nvPr>
        </p:nvSpPr>
        <p:spPr>
          <a:xfrm>
            <a:off x="2288302" y="2052116"/>
            <a:ext cx="4210990" cy="3997828"/>
          </a:xfrm>
        </p:spPr>
        <p:txBody>
          <a:bodyPr>
            <a:normAutofit/>
          </a:bodyPr>
          <a:lstStyle/>
          <a:p>
            <a:pPr>
              <a:lnSpc>
                <a:spcPct val="110000"/>
              </a:lnSpc>
            </a:pPr>
            <a:r>
              <a:rPr lang="en-US" sz="1801" dirty="0"/>
              <a:t>Modifiers let your content providers apply effects to their paragraphs:</a:t>
            </a:r>
          </a:p>
          <a:p>
            <a:pPr lvl="1">
              <a:lnSpc>
                <a:spcPct val="110000"/>
              </a:lnSpc>
            </a:pPr>
            <a:r>
              <a:rPr lang="en-US" dirty="0"/>
              <a:t>Background color, image, or parallax</a:t>
            </a:r>
          </a:p>
          <a:p>
            <a:pPr lvl="1">
              <a:lnSpc>
                <a:spcPct val="110000"/>
              </a:lnSpc>
            </a:pPr>
            <a:r>
              <a:rPr lang="en-US" dirty="0"/>
              <a:t>Text color or size</a:t>
            </a:r>
          </a:p>
          <a:p>
            <a:pPr lvl="1">
              <a:lnSpc>
                <a:spcPct val="110000"/>
              </a:lnSpc>
            </a:pPr>
            <a:r>
              <a:rPr lang="en-US" dirty="0"/>
              <a:t>Image effects (CSS filters)</a:t>
            </a:r>
          </a:p>
          <a:p>
            <a:pPr lvl="1">
              <a:lnSpc>
                <a:spcPct val="110000"/>
              </a:lnSpc>
            </a:pPr>
            <a:r>
              <a:rPr lang="en-US" dirty="0"/>
              <a:t>Minimum height</a:t>
            </a:r>
          </a:p>
          <a:p>
            <a:pPr marL="457206" lvl="1" indent="0">
              <a:lnSpc>
                <a:spcPct val="110000"/>
              </a:lnSpc>
              <a:buNone/>
            </a:pPr>
            <a:r>
              <a:rPr lang="en-US" dirty="0"/>
              <a:t>…with adjustments at different breakpoints</a:t>
            </a:r>
          </a:p>
        </p:txBody>
      </p:sp>
      <p:sp>
        <p:nvSpPr>
          <p:cNvPr id="24" name="Rectangle 23">
            <a:extLst>
              <a:ext uri="{FF2B5EF4-FFF2-40B4-BE49-F238E27FC236}">
                <a16:creationId xmlns:a16="http://schemas.microsoft.com/office/drawing/2014/main" id="{BEFB79B0-E84B-40FB-BCD1-5D6A79A04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8259" y="2"/>
            <a:ext cx="407153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5" name="Picture 4">
            <a:extLst>
              <a:ext uri="{FF2B5EF4-FFF2-40B4-BE49-F238E27FC236}">
                <a16:creationId xmlns:a16="http://schemas.microsoft.com/office/drawing/2014/main" id="{8524F0AE-50DE-3547-A237-240AFB3383AE}"/>
              </a:ext>
            </a:extLst>
          </p:cNvPr>
          <p:cNvPicPr>
            <a:picLocks noChangeAspect="1"/>
          </p:cNvPicPr>
          <p:nvPr/>
        </p:nvPicPr>
        <p:blipFill rotWithShape="1">
          <a:blip r:embed="rId6">
            <a:alphaModFix/>
          </a:blip>
          <a:srcRect l="-6259" t="-2149" r="-5222" b="-2235"/>
          <a:stretch/>
        </p:blipFill>
        <p:spPr>
          <a:xfrm>
            <a:off x="7498080" y="182882"/>
            <a:ext cx="3657600" cy="6492240"/>
          </a:xfrm>
          <a:prstGeom prst="rect">
            <a:avLst/>
          </a:prstGeom>
          <a:noFill/>
          <a:ln w="12700">
            <a:noFill/>
          </a:ln>
          <a:effectLst/>
          <a:scene3d>
            <a:camera prst="orthographicFront"/>
            <a:lightRig rig="twoPt" dir="t">
              <a:rot lat="0" lon="0" rev="7200000"/>
            </a:lightRig>
          </a:scene3d>
          <a:sp3d>
            <a:bevelT w="25400" h="19050"/>
            <a:contourClr>
              <a:srgbClr val="FFFFFF"/>
            </a:contourClr>
          </a:sp3d>
        </p:spPr>
      </p:pic>
      <p:sp>
        <p:nvSpPr>
          <p:cNvPr id="26" name="Rectangle 25">
            <a:extLst>
              <a:ext uri="{FF2B5EF4-FFF2-40B4-BE49-F238E27FC236}">
                <a16:creationId xmlns:a16="http://schemas.microsoft.com/office/drawing/2014/main" id="{B5D944D5-5DCD-4FAF-B14E-15042C011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650" y="235178"/>
            <a:ext cx="3570825" cy="6382190"/>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8" name="Rectangle 27">
            <a:extLst>
              <a:ext uri="{FF2B5EF4-FFF2-40B4-BE49-F238E27FC236}">
                <a16:creationId xmlns:a16="http://schemas.microsoft.com/office/drawing/2014/main" id="{69E70ED6-EC07-432E-ACC8-74BF49C2B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7" y="-2716"/>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715095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extLst/>
          </a:blip>
          <a:stretch/>
        </a:blip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96AFA90-1DF2-427D-B002-A09D93A15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33" name="Picture 32">
            <a:extLst>
              <a:ext uri="{FF2B5EF4-FFF2-40B4-BE49-F238E27FC236}">
                <a16:creationId xmlns:a16="http://schemas.microsoft.com/office/drawing/2014/main" id="{805602A8-6E8C-46E5-8FDD-2BC227550E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7" y="2105204"/>
            <a:ext cx="9360204" cy="4752798"/>
          </a:xfrm>
          <a:prstGeom prst="rect">
            <a:avLst/>
          </a:prstGeom>
        </p:spPr>
      </p:pic>
      <p:pic>
        <p:nvPicPr>
          <p:cNvPr id="35" name="Picture 34">
            <a:extLst>
              <a:ext uri="{FF2B5EF4-FFF2-40B4-BE49-F238E27FC236}">
                <a16:creationId xmlns:a16="http://schemas.microsoft.com/office/drawing/2014/main" id="{BB2E129B-3512-41A6-94F1-4B4FEA8178C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2"/>
            <a:ext cx="12189867" cy="6858000"/>
          </a:xfrm>
          <a:prstGeom prst="rect">
            <a:avLst/>
          </a:prstGeom>
        </p:spPr>
      </p:pic>
      <p:sp>
        <p:nvSpPr>
          <p:cNvPr id="37" name="Rectangle 36">
            <a:extLst>
              <a:ext uri="{FF2B5EF4-FFF2-40B4-BE49-F238E27FC236}">
                <a16:creationId xmlns:a16="http://schemas.microsoft.com/office/drawing/2014/main" id="{891C00A1-D917-4D03-B713-9881557CE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9" name="Rectangle 38">
            <a:extLst>
              <a:ext uri="{FF2B5EF4-FFF2-40B4-BE49-F238E27FC236}">
                <a16:creationId xmlns:a16="http://schemas.microsoft.com/office/drawing/2014/main" id="{1BA3F0C2-72FC-4945-8B22-3BE47B397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4"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1" name="Rectangle 40">
            <a:extLst>
              <a:ext uri="{FF2B5EF4-FFF2-40B4-BE49-F238E27FC236}">
                <a16:creationId xmlns:a16="http://schemas.microsoft.com/office/drawing/2014/main" id="{3410D66C-3847-4B32-B505-01B23358B6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2" y="2"/>
            <a:ext cx="10378002"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41CE4C8A-F999-2D4E-B5C3-9BB5D65D5899}"/>
              </a:ext>
            </a:extLst>
          </p:cNvPr>
          <p:cNvSpPr>
            <a:spLocks noGrp="1"/>
          </p:cNvSpPr>
          <p:nvPr>
            <p:ph type="title"/>
          </p:nvPr>
        </p:nvSpPr>
        <p:spPr>
          <a:xfrm>
            <a:off x="1964444" y="808057"/>
            <a:ext cx="2668107" cy="1077228"/>
          </a:xfrm>
        </p:spPr>
        <p:txBody>
          <a:bodyPr>
            <a:normAutofit/>
          </a:bodyPr>
          <a:lstStyle/>
          <a:p>
            <a:pPr algn="l"/>
            <a:r>
              <a:rPr lang="en-US" sz="2800" dirty="0"/>
              <a:t>Bricks vs. WYSIWYG</a:t>
            </a:r>
          </a:p>
        </p:txBody>
      </p:sp>
      <p:sp>
        <p:nvSpPr>
          <p:cNvPr id="3" name="Content Placeholder 2">
            <a:extLst>
              <a:ext uri="{FF2B5EF4-FFF2-40B4-BE49-F238E27FC236}">
                <a16:creationId xmlns:a16="http://schemas.microsoft.com/office/drawing/2014/main" id="{F910FB66-42A8-0D49-8436-E5A3A5E80A93}"/>
              </a:ext>
            </a:extLst>
          </p:cNvPr>
          <p:cNvSpPr>
            <a:spLocks noGrp="1"/>
          </p:cNvSpPr>
          <p:nvPr>
            <p:ph idx="1"/>
          </p:nvPr>
        </p:nvSpPr>
        <p:spPr>
          <a:xfrm>
            <a:off x="1964445" y="2052116"/>
            <a:ext cx="3223605" cy="3997828"/>
          </a:xfrm>
        </p:spPr>
        <p:txBody>
          <a:bodyPr>
            <a:noAutofit/>
          </a:bodyPr>
          <a:lstStyle/>
          <a:p>
            <a:pPr>
              <a:lnSpc>
                <a:spcPct val="110000"/>
              </a:lnSpc>
            </a:pPr>
            <a:r>
              <a:rPr lang="en-US" sz="1801" dirty="0"/>
              <a:t>Bricks: apply layouts to paragraphs, e.g. “Show the next items in three columns (1:2:1).” Developers provide layout options and determine breakpoint variations.</a:t>
            </a:r>
          </a:p>
          <a:p>
            <a:pPr>
              <a:lnSpc>
                <a:spcPct val="110000"/>
              </a:lnSpc>
            </a:pPr>
            <a:r>
              <a:rPr lang="en-US" sz="1801" dirty="0"/>
              <a:t>WYSIWYG entity embedding: pepper a text field with paragraphs that have a variety of floats or widths. </a:t>
            </a:r>
          </a:p>
        </p:txBody>
      </p:sp>
      <p:sp>
        <p:nvSpPr>
          <p:cNvPr id="43" name="Rectangle 42">
            <a:extLst>
              <a:ext uri="{FF2B5EF4-FFF2-40B4-BE49-F238E27FC236}">
                <a16:creationId xmlns:a16="http://schemas.microsoft.com/office/drawing/2014/main" id="{C43DB4DB-4F6A-4E8D-B9A3-74E5A8453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4648" y="2"/>
            <a:ext cx="594354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7" name="Picture 6">
            <a:extLst>
              <a:ext uri="{FF2B5EF4-FFF2-40B4-BE49-F238E27FC236}">
                <a16:creationId xmlns:a16="http://schemas.microsoft.com/office/drawing/2014/main" id="{AD055670-1EA6-A646-8D64-888F37FED2E7}"/>
              </a:ext>
            </a:extLst>
          </p:cNvPr>
          <p:cNvPicPr>
            <a:picLocks noChangeAspect="1"/>
          </p:cNvPicPr>
          <p:nvPr/>
        </p:nvPicPr>
        <p:blipFill>
          <a:blip r:embed="rId6"/>
          <a:stretch>
            <a:fillRect/>
          </a:stretch>
        </p:blipFill>
        <p:spPr>
          <a:xfrm>
            <a:off x="5757968" y="485900"/>
            <a:ext cx="5305220" cy="2612820"/>
          </a:xfrm>
          <a:prstGeom prst="rect">
            <a:avLst/>
          </a:prstGeom>
          <a:ln w="12700">
            <a:noFill/>
          </a:ln>
        </p:spPr>
      </p:pic>
      <p:sp>
        <p:nvSpPr>
          <p:cNvPr id="45" name="TextBox 44">
            <a:extLst>
              <a:ext uri="{FF2B5EF4-FFF2-40B4-BE49-F238E27FC236}">
                <a16:creationId xmlns:a16="http://schemas.microsoft.com/office/drawing/2014/main" id="{21B6A37B-34EB-4ADD-B0F1-48831CFD479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8810" y="641226"/>
            <a:ext cx="415636" cy="369460"/>
          </a:xfrm>
          <a:prstGeom prst="rect">
            <a:avLst/>
          </a:prstGeom>
          <a:noFill/>
        </p:spPr>
        <p:txBody>
          <a:bodyPr wrap="square" rtlCol="0">
            <a:spAutoFit/>
          </a:bodyPr>
          <a:lstStyle/>
          <a:p>
            <a:pPr algn="r">
              <a:spcAft>
                <a:spcPts val="601"/>
              </a:spcAft>
            </a:pPr>
            <a:r>
              <a:rPr lang="en-US" sz="1801" dirty="0">
                <a:solidFill>
                  <a:schemeClr val="accent6"/>
                </a:solidFill>
                <a:latin typeface="Wingdings 3" panose="05040102010807070707" pitchFamily="18" charset="2"/>
              </a:rPr>
              <a:t>z</a:t>
            </a:r>
            <a:endParaRPr lang="en-US" sz="1001" dirty="0">
              <a:solidFill>
                <a:schemeClr val="accent6"/>
              </a:solidFill>
              <a:latin typeface="MS Shell Dlg 2" panose="020B0604030504040204" pitchFamily="34" charset="0"/>
            </a:endParaRPr>
          </a:p>
        </p:txBody>
      </p:sp>
      <p:sp>
        <p:nvSpPr>
          <p:cNvPr id="47" name="Rectangle 46">
            <a:extLst>
              <a:ext uri="{FF2B5EF4-FFF2-40B4-BE49-F238E27FC236}">
                <a16:creationId xmlns:a16="http://schemas.microsoft.com/office/drawing/2014/main" id="{431FCBDC-FCD6-46FA-989A-9B7496896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2491" y="232459"/>
            <a:ext cx="5446446" cy="3114340"/>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5" name="Picture 4">
            <a:extLst>
              <a:ext uri="{FF2B5EF4-FFF2-40B4-BE49-F238E27FC236}">
                <a16:creationId xmlns:a16="http://schemas.microsoft.com/office/drawing/2014/main" id="{37436171-D13C-EE4C-A041-3C0BDDDA02A3}"/>
              </a:ext>
            </a:extLst>
          </p:cNvPr>
          <p:cNvPicPr>
            <a:picLocks noChangeAspect="1"/>
          </p:cNvPicPr>
          <p:nvPr/>
        </p:nvPicPr>
        <p:blipFill>
          <a:blip r:embed="rId7"/>
          <a:stretch>
            <a:fillRect/>
          </a:stretch>
        </p:blipFill>
        <p:spPr>
          <a:xfrm>
            <a:off x="5757968" y="3936476"/>
            <a:ext cx="5305220" cy="2241454"/>
          </a:xfrm>
          <a:prstGeom prst="rect">
            <a:avLst/>
          </a:prstGeom>
          <a:ln w="12700">
            <a:noFill/>
          </a:ln>
        </p:spPr>
      </p:pic>
      <p:sp>
        <p:nvSpPr>
          <p:cNvPr id="49" name="Rectangle 48">
            <a:extLst>
              <a:ext uri="{FF2B5EF4-FFF2-40B4-BE49-F238E27FC236}">
                <a16:creationId xmlns:a16="http://schemas.microsoft.com/office/drawing/2014/main" id="{C66EB2AB-6794-4C3C-A92D-4876AB0BE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2491" y="3500834"/>
            <a:ext cx="5446446" cy="3114340"/>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1" name="Rectangle 50">
            <a:extLst>
              <a:ext uri="{FF2B5EF4-FFF2-40B4-BE49-F238E27FC236}">
                <a16:creationId xmlns:a16="http://schemas.microsoft.com/office/drawing/2014/main" id="{A34BD4E6-C736-4064-AF1F-3C5B402E1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7" y="-2716"/>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1434919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D7B1-6AE6-F544-A801-347DF58976BB}"/>
              </a:ext>
            </a:extLst>
          </p:cNvPr>
          <p:cNvSpPr>
            <a:spLocks noGrp="1"/>
          </p:cNvSpPr>
          <p:nvPr>
            <p:ph type="title"/>
          </p:nvPr>
        </p:nvSpPr>
        <p:spPr/>
        <p:txBody>
          <a:bodyPr/>
          <a:lstStyle/>
          <a:p>
            <a:r>
              <a:rPr lang="en-US" dirty="0"/>
              <a:t>Bricks Input</a:t>
            </a:r>
          </a:p>
        </p:txBody>
      </p:sp>
      <p:pic>
        <p:nvPicPr>
          <p:cNvPr id="4" name="Content Placeholder 4">
            <a:extLst>
              <a:ext uri="{FF2B5EF4-FFF2-40B4-BE49-F238E27FC236}">
                <a16:creationId xmlns:a16="http://schemas.microsoft.com/office/drawing/2014/main" id="{AA2468D9-EE24-9F42-9AF4-E743568C601E}"/>
              </a:ext>
            </a:extLst>
          </p:cNvPr>
          <p:cNvPicPr>
            <a:picLocks noChangeAspect="1"/>
          </p:cNvPicPr>
          <p:nvPr/>
        </p:nvPicPr>
        <p:blipFill rotWithShape="1">
          <a:blip r:embed="rId3">
            <a:extLst/>
          </a:blip>
          <a:srcRect l="2" t="27133" r="-3" b="7075"/>
          <a:stretch/>
        </p:blipFill>
        <p:spPr>
          <a:xfrm>
            <a:off x="989903" y="1463042"/>
            <a:ext cx="10380133" cy="5394960"/>
          </a:xfrm>
          <a:prstGeom prst="rect">
            <a:avLst/>
          </a:prstGeom>
          <a:ln>
            <a:solidFill>
              <a:schemeClr val="accent6"/>
            </a:solidFill>
          </a:ln>
        </p:spPr>
      </p:pic>
    </p:spTree>
    <p:extLst>
      <p:ext uri="{BB962C8B-B14F-4D97-AF65-F5344CB8AC3E}">
        <p14:creationId xmlns:p14="http://schemas.microsoft.com/office/powerpoint/2010/main" val="2061509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extLst/>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7" y="2105204"/>
            <a:ext cx="9360204" cy="4752798"/>
          </a:xfrm>
          <a:prstGeom prst="rect">
            <a:avLst/>
          </a:prstGeom>
        </p:spPr>
      </p:pic>
      <p:pic>
        <p:nvPicPr>
          <p:cNvPr id="11" name="Picture 10">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2"/>
            <a:ext cx="12189867" cy="6858000"/>
          </a:xfrm>
          <a:prstGeom prst="rect">
            <a:avLst/>
          </a:prstGeom>
        </p:spPr>
      </p:pic>
      <p:sp>
        <p:nvSpPr>
          <p:cNvPr id="13" name="Rectangle 12">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4"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4" y="2"/>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2" y="2"/>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extBox 20">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3"/>
            <a:ext cx="415636" cy="461665"/>
          </a:xfrm>
          <a:prstGeom prst="rect">
            <a:avLst/>
          </a:prstGeom>
          <a:noFill/>
        </p:spPr>
        <p:txBody>
          <a:bodyPr wrap="square" rtlCol="0">
            <a:spAutoFit/>
          </a:bodyPr>
          <a:lstStyle/>
          <a:p>
            <a:pPr algn="r">
              <a:spcAft>
                <a:spcPts val="601"/>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034E919F-0039-45A9-8A1B-B05CD878F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25" name="Picture 24">
            <a:extLst>
              <a:ext uri="{FF2B5EF4-FFF2-40B4-BE49-F238E27FC236}">
                <a16:creationId xmlns:a16="http://schemas.microsoft.com/office/drawing/2014/main" id="{EC9C5A0E-1D2A-4F4B-8123-B963AD56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7" y="2105204"/>
            <a:ext cx="9360204" cy="4752798"/>
          </a:xfrm>
          <a:prstGeom prst="rect">
            <a:avLst/>
          </a:prstGeom>
        </p:spPr>
      </p:pic>
      <p:pic>
        <p:nvPicPr>
          <p:cNvPr id="27" name="Picture 26">
            <a:extLst>
              <a:ext uri="{FF2B5EF4-FFF2-40B4-BE49-F238E27FC236}">
                <a16:creationId xmlns:a16="http://schemas.microsoft.com/office/drawing/2014/main" id="{9C3A7CDD-5E6D-48B6-9D66-F8AFFB7D27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2"/>
            <a:ext cx="12189867" cy="6858000"/>
          </a:xfrm>
          <a:prstGeom prst="rect">
            <a:avLst/>
          </a:prstGeom>
        </p:spPr>
      </p:pic>
      <p:sp>
        <p:nvSpPr>
          <p:cNvPr id="29" name="Rectangle 28">
            <a:extLst>
              <a:ext uri="{FF2B5EF4-FFF2-40B4-BE49-F238E27FC236}">
                <a16:creationId xmlns:a16="http://schemas.microsoft.com/office/drawing/2014/main" id="{A5AA4037-397A-4467-A120-C510DDD42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1" name="Rectangle 30">
            <a:extLst>
              <a:ext uri="{FF2B5EF4-FFF2-40B4-BE49-F238E27FC236}">
                <a16:creationId xmlns:a16="http://schemas.microsoft.com/office/drawing/2014/main" id="{38E7B4B2-19E8-410A-A89F-7A2E0485D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4"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3" name="Rectangle 32">
            <a:extLst>
              <a:ext uri="{FF2B5EF4-FFF2-40B4-BE49-F238E27FC236}">
                <a16:creationId xmlns:a16="http://schemas.microsoft.com/office/drawing/2014/main" id="{206D98D2-ED53-4A46-95A8-7A0D05291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2"/>
            <a:ext cx="44283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5" name="TextBox 34">
            <a:extLst>
              <a:ext uri="{FF2B5EF4-FFF2-40B4-BE49-F238E27FC236}">
                <a16:creationId xmlns:a16="http://schemas.microsoft.com/office/drawing/2014/main" id="{9AA2B088-1008-43FC-A1C0-79695B2C0A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1940" y="3265641"/>
            <a:ext cx="415636" cy="461665"/>
          </a:xfrm>
          <a:prstGeom prst="rect">
            <a:avLst/>
          </a:prstGeom>
          <a:noFill/>
        </p:spPr>
        <p:txBody>
          <a:bodyPr wrap="square" rtlCol="0">
            <a:spAutoFit/>
          </a:bodyPr>
          <a:lstStyle/>
          <a:p>
            <a:pPr algn="r">
              <a:spcAft>
                <a:spcPts val="601"/>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p:nvSpPr>
          <p:cNvPr id="2" name="Title 1">
            <a:extLst>
              <a:ext uri="{FF2B5EF4-FFF2-40B4-BE49-F238E27FC236}">
                <a16:creationId xmlns:a16="http://schemas.microsoft.com/office/drawing/2014/main" id="{D212D7B1-6AE6-F544-A801-347DF58976BB}"/>
              </a:ext>
            </a:extLst>
          </p:cNvPr>
          <p:cNvSpPr>
            <a:spLocks noGrp="1"/>
          </p:cNvSpPr>
          <p:nvPr>
            <p:ph type="title"/>
          </p:nvPr>
        </p:nvSpPr>
        <p:spPr>
          <a:xfrm>
            <a:off x="1969805" y="3428998"/>
            <a:ext cx="2658857" cy="2268558"/>
          </a:xfrm>
        </p:spPr>
        <p:txBody>
          <a:bodyPr vert="horz" lIns="91440" tIns="45721" rIns="91440" bIns="45721" rtlCol="0" anchor="t">
            <a:normAutofit/>
          </a:bodyPr>
          <a:lstStyle/>
          <a:p>
            <a:r>
              <a:rPr lang="en-US" sz="3200"/>
              <a:t>WYSIWYG Input</a:t>
            </a:r>
          </a:p>
        </p:txBody>
      </p:sp>
      <p:sp>
        <p:nvSpPr>
          <p:cNvPr id="37" name="Rectangle 36">
            <a:extLst>
              <a:ext uri="{FF2B5EF4-FFF2-40B4-BE49-F238E27FC236}">
                <a16:creationId xmlns:a16="http://schemas.microsoft.com/office/drawing/2014/main" id="{698BC5BE-3558-4B92-867F-8CD65C7BE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3114" y="2"/>
            <a:ext cx="59485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4" name="Content Placeholder 4">
            <a:extLst>
              <a:ext uri="{FF2B5EF4-FFF2-40B4-BE49-F238E27FC236}">
                <a16:creationId xmlns:a16="http://schemas.microsoft.com/office/drawing/2014/main" id="{AA2468D9-EE24-9F42-9AF4-E743568C601E}"/>
              </a:ext>
            </a:extLst>
          </p:cNvPr>
          <p:cNvPicPr>
            <a:picLocks noChangeAspect="1"/>
          </p:cNvPicPr>
          <p:nvPr/>
        </p:nvPicPr>
        <p:blipFill>
          <a:blip r:embed="rId6"/>
          <a:stretch>
            <a:fillRect/>
          </a:stretch>
        </p:blipFill>
        <p:spPr>
          <a:xfrm>
            <a:off x="5769659" y="572669"/>
            <a:ext cx="5284210" cy="5712658"/>
          </a:xfrm>
          <a:prstGeom prst="rect">
            <a:avLst/>
          </a:prstGeom>
          <a:ln w="12700">
            <a:noFill/>
          </a:ln>
        </p:spPr>
      </p:pic>
      <p:sp>
        <p:nvSpPr>
          <p:cNvPr id="55" name="Rectangle 38">
            <a:extLst>
              <a:ext uri="{FF2B5EF4-FFF2-40B4-BE49-F238E27FC236}">
                <a16:creationId xmlns:a16="http://schemas.microsoft.com/office/drawing/2014/main" id="{F8C4208F-A711-4F9F-B74B-CA7E99A5B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7921" y="236476"/>
            <a:ext cx="5439984" cy="6385049"/>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6" name="Rectangle 40">
            <a:extLst>
              <a:ext uri="{FF2B5EF4-FFF2-40B4-BE49-F238E27FC236}">
                <a16:creationId xmlns:a16="http://schemas.microsoft.com/office/drawing/2014/main" id="{4A542E5A-150E-4078-B605-939EE9F3F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7" y="-2716"/>
            <a:ext cx="274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7" name="Picture 6">
            <a:extLst>
              <a:ext uri="{FF2B5EF4-FFF2-40B4-BE49-F238E27FC236}">
                <a16:creationId xmlns:a16="http://schemas.microsoft.com/office/drawing/2014/main" id="{E6F2AC57-DDF9-A346-BB38-48DD3DD3310C}"/>
              </a:ext>
            </a:extLst>
          </p:cNvPr>
          <p:cNvPicPr>
            <a:picLocks noChangeAspect="1"/>
          </p:cNvPicPr>
          <p:nvPr/>
        </p:nvPicPr>
        <p:blipFill>
          <a:blip r:embed="rId7"/>
          <a:stretch>
            <a:fillRect/>
          </a:stretch>
        </p:blipFill>
        <p:spPr>
          <a:xfrm>
            <a:off x="8037179" y="3795070"/>
            <a:ext cx="2803029" cy="28264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72073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Custom 2">
      <a:dk1>
        <a:srgbClr val="000000"/>
      </a:dk1>
      <a:lt1>
        <a:srgbClr val="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C5FAEA"/>
      </a:hlink>
      <a:folHlink>
        <a:srgbClr val="C5FAEA"/>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6300</TotalTime>
  <Words>2975</Words>
  <Application>Microsoft Macintosh PowerPoint</Application>
  <PresentationFormat>Widescreen</PresentationFormat>
  <Paragraphs>169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MS Shell Dlg 2</vt:lpstr>
      <vt:lpstr>Wingdings</vt:lpstr>
      <vt:lpstr>Wingdings 3</vt:lpstr>
      <vt:lpstr>Madison</vt:lpstr>
      <vt:lpstr>Bricks &amp; WYSIWYG Paragraphs </vt:lpstr>
      <vt:lpstr>One Content Type, Many Layouts</vt:lpstr>
      <vt:lpstr>From Only a Few Fields</vt:lpstr>
      <vt:lpstr>Paragraphs Enable the Options</vt:lpstr>
      <vt:lpstr>Paragraphs</vt:lpstr>
      <vt:lpstr>Modifiers</vt:lpstr>
      <vt:lpstr>Bricks vs. WYSIWYG</vt:lpstr>
      <vt:lpstr>Bricks Input</vt:lpstr>
      <vt:lpstr>WYSIWYG Input</vt:lpstr>
      <vt:lpstr>Why not just embed images or video?</vt:lpstr>
      <vt:lpstr>github.com/KaseyMK/bricks_wysiwyg </vt:lpstr>
      <vt:lpstr>Custom Paragraphs</vt:lpstr>
      <vt:lpstr>Custom Modifiers</vt:lpstr>
      <vt:lpstr>Custom Layouts</vt:lpstr>
      <vt:lpstr>Custom Patches</vt:lpstr>
      <vt:lpstr>Bricks &amp; WYSIWYG Paragraphs  Any questions?</vt:lpstr>
      <vt:lpstr>Kasey Melski Kruser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Bricks &amp; WYSIWYG Paragraphs </dc:title>
  <dc:creator>Kasey Kruser</dc:creator>
  <cp:lastModifiedBy>Kasey Kruser</cp:lastModifiedBy>
  <cp:revision>136</cp:revision>
  <cp:lastPrinted>2018-10-10T16:22:18Z</cp:lastPrinted>
  <dcterms:created xsi:type="dcterms:W3CDTF">2018-10-01T15:35:22Z</dcterms:created>
  <dcterms:modified xsi:type="dcterms:W3CDTF">2018-10-10T16:59:47Z</dcterms:modified>
</cp:coreProperties>
</file>