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5" r:id="rId2"/>
    <p:sldId id="326" r:id="rId3"/>
    <p:sldId id="329" r:id="rId4"/>
    <p:sldId id="363" r:id="rId5"/>
    <p:sldId id="364" r:id="rId6"/>
    <p:sldId id="365" r:id="rId7"/>
    <p:sldId id="371" r:id="rId8"/>
    <p:sldId id="327" r:id="rId9"/>
    <p:sldId id="369" r:id="rId10"/>
    <p:sldId id="356" r:id="rId11"/>
    <p:sldId id="357" r:id="rId12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A22"/>
    <a:srgbClr val="A20815"/>
    <a:srgbClr val="7F7F7F"/>
    <a:srgbClr val="E87722"/>
    <a:srgbClr val="CF4520"/>
    <a:srgbClr val="A21E33"/>
    <a:srgbClr val="FFC627"/>
    <a:srgbClr val="EFEEED"/>
    <a:srgbClr val="636463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30" autoAdjust="0"/>
    <p:restoredTop sz="94643"/>
  </p:normalViewPr>
  <p:slideViewPr>
    <p:cSldViewPr snapToGrid="0" snapToObjects="1">
      <p:cViewPr>
        <p:scale>
          <a:sx n="130" d="100"/>
          <a:sy n="130" d="100"/>
        </p:scale>
        <p:origin x="1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9D880E72-C0D1-7B4E-95F7-AA2918E085BC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25FBFBE2-5FC1-6D49-9CB1-BEBD9B36B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21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835B1ABD-57F1-1B46-A417-3C7D1F2A85D0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33FF746A-9A42-BC49-B5AB-F8339C12B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09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0"/>
            <a:ext cx="91440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2081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74" y="148140"/>
            <a:ext cx="2588151" cy="1133856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95259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CF452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Cover Slide 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259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CF452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Title</a:t>
            </a:r>
            <a:endParaRPr lang="en-U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212258" y="5830722"/>
            <a:ext cx="3893268" cy="620956"/>
          </a:xfrm>
        </p:spPr>
        <p:txBody>
          <a:bodyPr anchor="b"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Presenter’s Title</a:t>
            </a:r>
            <a:endParaRPr lang="en-US" dirty="0"/>
          </a:p>
        </p:txBody>
      </p:sp>
      <p:sp>
        <p:nvSpPr>
          <p:cNvPr id="18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6419850" y="5830722"/>
            <a:ext cx="2180441" cy="620957"/>
          </a:xfrm>
        </p:spPr>
        <p:txBody>
          <a:bodyPr anchor="b">
            <a:normAutofit/>
          </a:bodyPr>
          <a:lstStyle>
            <a:lvl1pPr algn="r"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10.10.15</a:t>
            </a:r>
            <a:br>
              <a:rPr lang="en-US" dirty="0" smtClean="0"/>
            </a:br>
            <a:r>
              <a:rPr lang="en-US" dirty="0" smtClean="0"/>
              <a:t>Web Address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87" y="5761869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7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6"/>
          <p:cNvSpPr>
            <a:spLocks noGrp="1"/>
          </p:cNvSpPr>
          <p:nvPr>
            <p:ph type="chart" sz="quarter" idx="24"/>
          </p:nvPr>
        </p:nvSpPr>
        <p:spPr>
          <a:xfrm>
            <a:off x="3416472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9" name="Chart Placeholder 6"/>
          <p:cNvSpPr>
            <a:spLocks noGrp="1"/>
          </p:cNvSpPr>
          <p:nvPr>
            <p:ph type="chart" sz="quarter" idx="25"/>
          </p:nvPr>
        </p:nvSpPr>
        <p:spPr>
          <a:xfrm>
            <a:off x="6038465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796890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Insert Title Here</a:t>
            </a:r>
            <a:br>
              <a:rPr lang="en-US" dirty="0" smtClean="0"/>
            </a:br>
            <a:r>
              <a:rPr lang="en-US" dirty="0" smtClean="0"/>
              <a:t>Pie Charts (Alternative)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7" hasCustomPrompt="1"/>
          </p:nvPr>
        </p:nvSpPr>
        <p:spPr>
          <a:xfrm>
            <a:off x="915988" y="4067526"/>
            <a:ext cx="2176462" cy="1974605"/>
          </a:xfr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8" hasCustomPrompt="1"/>
          </p:nvPr>
        </p:nvSpPr>
        <p:spPr>
          <a:xfrm>
            <a:off x="3527425" y="4067526"/>
            <a:ext cx="2178050" cy="1974605"/>
          </a:xfr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9" hasCustomPrompt="1"/>
          </p:nvPr>
        </p:nvSpPr>
        <p:spPr>
          <a:xfrm>
            <a:off x="6154738" y="4067526"/>
            <a:ext cx="2189162" cy="1974605"/>
          </a:xfr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7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Insert Title Here</a:t>
            </a:r>
            <a:br>
              <a:rPr lang="en-US" dirty="0" smtClean="0"/>
            </a:br>
            <a:r>
              <a:rPr lang="en-US" dirty="0" smtClean="0"/>
              <a:t>Pie Charts &amp; Long Copy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753250" y="3598668"/>
            <a:ext cx="7654150" cy="244450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0">
                <a:solidFill>
                  <a:srgbClr val="8D8E8D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hart Placeholder 6"/>
          <p:cNvSpPr>
            <a:spLocks noGrp="1"/>
          </p:cNvSpPr>
          <p:nvPr>
            <p:ph type="chart" sz="quarter" idx="27"/>
          </p:nvPr>
        </p:nvSpPr>
        <p:spPr>
          <a:xfrm>
            <a:off x="6517174" y="1417639"/>
            <a:ext cx="1890226" cy="21810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1" name="Chart Placeholder 6"/>
          <p:cNvSpPr>
            <a:spLocks noGrp="1"/>
          </p:cNvSpPr>
          <p:nvPr>
            <p:ph type="chart" sz="quarter" idx="28"/>
          </p:nvPr>
        </p:nvSpPr>
        <p:spPr>
          <a:xfrm>
            <a:off x="4595866" y="1417639"/>
            <a:ext cx="1890226" cy="21810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Chart Placeholder 6"/>
          <p:cNvSpPr>
            <a:spLocks noGrp="1"/>
          </p:cNvSpPr>
          <p:nvPr>
            <p:ph type="chart" sz="quarter" idx="29"/>
          </p:nvPr>
        </p:nvSpPr>
        <p:spPr>
          <a:xfrm>
            <a:off x="2674558" y="1417639"/>
            <a:ext cx="1890226" cy="21810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3" name="Chart Placeholder 6"/>
          <p:cNvSpPr>
            <a:spLocks noGrp="1"/>
          </p:cNvSpPr>
          <p:nvPr>
            <p:ph type="chart" sz="quarter" idx="30"/>
          </p:nvPr>
        </p:nvSpPr>
        <p:spPr>
          <a:xfrm>
            <a:off x="753250" y="1417639"/>
            <a:ext cx="1890226" cy="21810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471428-3EEF-4813-AAD3-C1BF741F6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7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Slide with Cop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269999" y="4067527"/>
            <a:ext cx="5970422" cy="19756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1500" b="0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1270002" y="1417761"/>
            <a:ext cx="5970421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Insert Title Here</a:t>
            </a:r>
            <a:br>
              <a:rPr lang="en-US" dirty="0" smtClean="0"/>
            </a:br>
            <a:r>
              <a:rPr lang="en-US" dirty="0" smtClean="0"/>
              <a:t>Bar Chart &amp; Copy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5030EB4-49AB-46C8-B984-D6812FC5B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6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4"/>
          </p:nvPr>
        </p:nvSpPr>
        <p:spPr>
          <a:xfrm>
            <a:off x="457200" y="1675181"/>
            <a:ext cx="8229600" cy="44464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Insert Title Here</a:t>
            </a:r>
            <a:br>
              <a:rPr lang="en-US" dirty="0" smtClean="0"/>
            </a:br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F692A28-C8F1-486E-BE97-ACF3C63A3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8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with Descript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4827238" y="1417759"/>
            <a:ext cx="3440462" cy="36769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Insert Title Here</a:t>
            </a:r>
            <a:br>
              <a:rPr lang="en-US" dirty="0" smtClean="0"/>
            </a:br>
            <a:r>
              <a:rPr lang="en-US" dirty="0" smtClean="0"/>
              <a:t>Bar Chart &amp; Copy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B10A70DB-513B-4724-B30E-9605F3F377D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/>
          </p:nvPr>
        </p:nvSpPr>
        <p:spPr>
          <a:xfrm>
            <a:off x="850900" y="1417639"/>
            <a:ext cx="3976688" cy="470388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53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Descript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5"/>
          </p:nvPr>
        </p:nvSpPr>
        <p:spPr>
          <a:xfrm>
            <a:off x="664364" y="1417761"/>
            <a:ext cx="3804897" cy="367628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Insert Title Here</a:t>
            </a:r>
            <a:br>
              <a:rPr lang="en-US" dirty="0" smtClean="0"/>
            </a:br>
            <a:r>
              <a:rPr lang="en-US" dirty="0" smtClean="0"/>
              <a:t>Chart &amp; Copy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D4F4876-2C9B-4D83-B3FB-7D2BC890FE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7"/>
          </p:nvPr>
        </p:nvSpPr>
        <p:spPr>
          <a:xfrm>
            <a:off x="4468815" y="1417639"/>
            <a:ext cx="3989387" cy="47038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52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4 Blocks of descripti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23213" y="3694604"/>
            <a:ext cx="1973262" cy="2276841"/>
          </a:xfrm>
          <a:solidFill>
            <a:srgbClr val="C0C1BF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7164" y="3694604"/>
            <a:ext cx="1973262" cy="2276841"/>
          </a:xfrm>
          <a:solidFill>
            <a:srgbClr val="C0C1BF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536568" y="1417761"/>
            <a:ext cx="1973262" cy="2276841"/>
          </a:xfrm>
          <a:solidFill>
            <a:srgbClr val="C0C1BF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603902" y="1417761"/>
            <a:ext cx="1973262" cy="2276841"/>
          </a:xfrm>
          <a:solidFill>
            <a:srgbClr val="C0C1BF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Insert Title Here</a:t>
            </a:r>
            <a:br>
              <a:rPr lang="en-US" dirty="0" smtClean="0"/>
            </a:br>
            <a:r>
              <a:rPr lang="en-US" dirty="0" smtClean="0"/>
              <a:t>4 Images &amp; 4 Blocks of Copy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30144" y="1417760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0237" y="1417760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603904" y="3686607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536570" y="3686607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723877" y="154048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676435" y="154048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2717961" y="380023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646780" y="380023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BB4BAF1-8156-415F-8534-5AE5CE4632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676616" y="1417760"/>
            <a:ext cx="7781584" cy="2334795"/>
          </a:xfrm>
        </p:spPr>
        <p:txBody>
          <a:bodyPr lIns="0" tIns="0" bIns="0"/>
          <a:lstStyle>
            <a:lvl1pPr marL="0" indent="0">
              <a:lnSpc>
                <a:spcPct val="80000"/>
              </a:lnSpc>
              <a:buFontTx/>
              <a:buNone/>
              <a:defRPr sz="2400">
                <a:solidFill>
                  <a:srgbClr val="8D8E8D"/>
                </a:solidFill>
                <a:latin typeface="Arial"/>
                <a:cs typeface="Arial"/>
              </a:defRPr>
            </a:lvl1pPr>
            <a:lvl2pPr marL="0" indent="0">
              <a:spcBef>
                <a:spcPts val="600"/>
              </a:spcBef>
              <a:buFontTx/>
              <a:buNone/>
              <a:defRPr sz="1500" b="1">
                <a:solidFill>
                  <a:srgbClr val="F47A22"/>
                </a:solidFill>
                <a:latin typeface="Arial"/>
                <a:cs typeface="Arial"/>
              </a:defRPr>
            </a:lvl2pPr>
            <a:lvl3pPr marL="0" indent="0">
              <a:spcBef>
                <a:spcPts val="0"/>
              </a:spcBef>
              <a:buFontTx/>
              <a:buNone/>
              <a:defRPr sz="1500" b="0">
                <a:solidFill>
                  <a:srgbClr val="8D8E8D"/>
                </a:solidFill>
                <a:latin typeface="Arial"/>
                <a:cs typeface="Arial"/>
              </a:defRPr>
            </a:lvl3pPr>
            <a:lvl4pPr marL="0" indent="0">
              <a:spcBef>
                <a:spcPts val="0"/>
              </a:spcBef>
              <a:buNone/>
              <a:defRPr sz="1500">
                <a:solidFill>
                  <a:srgbClr val="8D8E8D"/>
                </a:solidFill>
                <a:latin typeface="Arial"/>
                <a:cs typeface="Arial"/>
              </a:defRPr>
            </a:lvl4pPr>
            <a:lvl5pPr marL="0" indent="-137160">
              <a:lnSpc>
                <a:spcPct val="120000"/>
              </a:lnSpc>
              <a:spcBef>
                <a:spcPts val="0"/>
              </a:spcBef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Insert Title Here</a:t>
            </a:r>
            <a:br>
              <a:rPr lang="en-US" dirty="0" smtClean="0"/>
            </a:br>
            <a:r>
              <a:rPr lang="en-US" dirty="0" smtClean="0"/>
              <a:t>Venn Diagram</a:t>
            </a:r>
            <a:endParaRPr lang="en-US" dirty="0"/>
          </a:p>
        </p:txBody>
      </p:sp>
      <p:grpSp>
        <p:nvGrpSpPr>
          <p:cNvPr id="4" name="Group 11"/>
          <p:cNvGrpSpPr/>
          <p:nvPr userDrawn="1"/>
        </p:nvGrpSpPr>
        <p:grpSpPr>
          <a:xfrm>
            <a:off x="2835842" y="2608989"/>
            <a:ext cx="3136213" cy="2972365"/>
            <a:chOff x="2943666" y="2261124"/>
            <a:chExt cx="2954151" cy="2576050"/>
          </a:xfrm>
        </p:grpSpPr>
        <p:sp>
          <p:nvSpPr>
            <p:cNvPr id="3" name="Oval 2"/>
            <p:cNvSpPr/>
            <p:nvPr userDrawn="1"/>
          </p:nvSpPr>
          <p:spPr>
            <a:xfrm>
              <a:off x="3554937" y="2261124"/>
              <a:ext cx="1722635" cy="1584960"/>
            </a:xfrm>
            <a:prstGeom prst="ellipse">
              <a:avLst/>
            </a:prstGeom>
            <a:solidFill>
              <a:srgbClr val="8D8E8D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6"/>
            <p:cNvGrpSpPr/>
            <p:nvPr userDrawn="1"/>
          </p:nvGrpSpPr>
          <p:grpSpPr>
            <a:xfrm>
              <a:off x="2943666" y="3252214"/>
              <a:ext cx="2954151" cy="1584960"/>
              <a:chOff x="3554937" y="3252214"/>
              <a:chExt cx="2954151" cy="1584960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3554937" y="3252214"/>
                <a:ext cx="1722636" cy="1584960"/>
              </a:xfrm>
              <a:prstGeom prst="ellipse">
                <a:avLst/>
              </a:prstGeom>
              <a:solidFill>
                <a:srgbClr val="8D8E8D">
                  <a:alpha val="53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 userDrawn="1"/>
            </p:nvSpPr>
            <p:spPr>
              <a:xfrm>
                <a:off x="4786452" y="3252214"/>
                <a:ext cx="1722636" cy="1584960"/>
              </a:xfrm>
              <a:prstGeom prst="ellipse">
                <a:avLst/>
              </a:prstGeom>
              <a:solidFill>
                <a:srgbClr val="8D8E8D">
                  <a:alpha val="53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4" name="Straight Connector 13"/>
          <p:cNvCxnSpPr/>
          <p:nvPr userDrawn="1"/>
        </p:nvCxnSpPr>
        <p:spPr>
          <a:xfrm>
            <a:off x="6041310" y="4608527"/>
            <a:ext cx="2416892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041310" y="4737959"/>
            <a:ext cx="241689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219700" y="3019184"/>
            <a:ext cx="3238500" cy="669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6041310" y="3019184"/>
            <a:ext cx="241689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76618" y="4642771"/>
            <a:ext cx="2085909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676618" y="4737959"/>
            <a:ext cx="2085909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ABA24DC-EC61-4B7C-8843-50890E15F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5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01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F4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8772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74" y="169464"/>
            <a:ext cx="2588151" cy="11338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87" y="5761869"/>
            <a:ext cx="822960" cy="82296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5259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Divider 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259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A2081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3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02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6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74" y="169464"/>
            <a:ext cx="2588151" cy="11338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87" y="5761869"/>
            <a:ext cx="822960" cy="82296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5259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CF452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Divider 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259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CF452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7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Insert Title Here</a:t>
            </a:r>
            <a:br>
              <a:rPr lang="en-US" dirty="0" smtClean="0"/>
            </a:br>
            <a:r>
              <a:rPr lang="en-US" dirty="0" smtClean="0"/>
              <a:t>Copy Only Slide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58DEE-842F-4A72-8C22-21209FD99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14401" y="1432415"/>
            <a:ext cx="7759701" cy="4517048"/>
          </a:xfrm>
        </p:spPr>
        <p:txBody>
          <a:bodyPr/>
          <a:lstStyle>
            <a:lvl1pPr>
              <a:buNone/>
              <a:defRPr sz="2400">
                <a:solidFill>
                  <a:srgbClr val="7F7F7F"/>
                </a:solidFill>
                <a:latin typeface="Arial"/>
                <a:cs typeface="Arial"/>
              </a:defRPr>
            </a:lvl1pPr>
            <a:lvl2pPr marL="0">
              <a:buNone/>
              <a:defRPr sz="1500" b="1">
                <a:solidFill>
                  <a:srgbClr val="E0621B"/>
                </a:solidFill>
                <a:latin typeface="Arial"/>
                <a:cs typeface="Arial"/>
              </a:defRPr>
            </a:lvl2pPr>
            <a:lvl3pPr marL="0">
              <a:buNone/>
              <a:defRPr sz="1500">
                <a:solidFill>
                  <a:srgbClr val="7F7F7F"/>
                </a:solidFill>
                <a:latin typeface="Arial"/>
                <a:cs typeface="Arial"/>
              </a:defRPr>
            </a:lvl3pPr>
            <a:lvl4pPr marL="0">
              <a:defRPr sz="1500">
                <a:solidFill>
                  <a:srgbClr val="7F7F7F"/>
                </a:solidFill>
                <a:latin typeface="Arial"/>
                <a:cs typeface="Arial"/>
              </a:defRPr>
            </a:lvl4pPr>
            <a:lvl5pPr marL="457200">
              <a:defRPr sz="15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/ Image + Descripto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4533900" y="1417760"/>
            <a:ext cx="3744913" cy="4007827"/>
          </a:xfr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Insert Title Here</a:t>
            </a:r>
            <a:br>
              <a:rPr lang="en-US" dirty="0" smtClean="0"/>
            </a:br>
            <a:r>
              <a:rPr lang="en-US" dirty="0" smtClean="0"/>
              <a:t>Image &amp; Copy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2427" y="1418371"/>
            <a:ext cx="3554338" cy="4007067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E7A3FE-1E06-4A1C-917C-DDA1A5AA2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1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Insert Title Here</a:t>
            </a:r>
            <a:br>
              <a:rPr lang="en-US" dirty="0" smtClean="0"/>
            </a:br>
            <a:r>
              <a:rPr lang="en-US" dirty="0" smtClean="0"/>
              <a:t>Double Column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1088009-D85B-4F39-8820-1ACAB773B9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723900" y="1417760"/>
            <a:ext cx="3632200" cy="4007827"/>
          </a:xfr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546215" y="1417760"/>
            <a:ext cx="3797300" cy="4007827"/>
          </a:xfr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1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+ 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Insert Title Here</a:t>
            </a:r>
            <a:br>
              <a:rPr lang="en-US" dirty="0" smtClean="0"/>
            </a:br>
            <a:r>
              <a:rPr lang="en-US" dirty="0" smtClean="0"/>
              <a:t>Images &amp; Bulleted Copy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88615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500629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6127895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88861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3500629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F47A22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612789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F562A21-70A8-47A7-96CC-A5EDF18FD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4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Image Slide with Cop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Insert Title Here</a:t>
            </a:r>
            <a:br>
              <a:rPr lang="en-US" dirty="0" smtClean="0"/>
            </a:br>
            <a:r>
              <a:rPr lang="en-US" dirty="0" smtClean="0"/>
              <a:t>Long Image &amp; Copy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63600" y="1417639"/>
            <a:ext cx="741680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863600" y="4067527"/>
            <a:ext cx="7416800" cy="19756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500" b="0">
                <a:solidFill>
                  <a:srgbClr val="8D8E8D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FD16F68-DC81-4AF4-AA43-97FAFA95A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5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6"/>
          <p:cNvSpPr>
            <a:spLocks noGrp="1"/>
          </p:cNvSpPr>
          <p:nvPr>
            <p:ph type="chart" sz="quarter" idx="24"/>
          </p:nvPr>
        </p:nvSpPr>
        <p:spPr>
          <a:xfrm>
            <a:off x="3415727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9" name="Chart Placeholder 6"/>
          <p:cNvSpPr>
            <a:spLocks noGrp="1"/>
          </p:cNvSpPr>
          <p:nvPr>
            <p:ph type="chart" sz="quarter" idx="25"/>
          </p:nvPr>
        </p:nvSpPr>
        <p:spPr>
          <a:xfrm>
            <a:off x="6037720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796145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Insert Title Here</a:t>
            </a:r>
            <a:br>
              <a:rPr lang="en-US" dirty="0" smtClean="0"/>
            </a:br>
            <a:r>
              <a:rPr lang="en-US" dirty="0" smtClean="0"/>
              <a:t>Pie Charts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92671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3538729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616599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3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EE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439009"/>
            <a:ext cx="7734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rgbClr val="8D8E8D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#</a:t>
            </a:r>
            <a:endParaRPr lang="en-US" dirty="0"/>
          </a:p>
        </p:txBody>
      </p:sp>
      <p:pic>
        <p:nvPicPr>
          <p:cNvPr id="11" name="Picture 10" descr="LOCKUP_WCM_NYP_FULLCOLOR_SMALL.png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52" y="6333987"/>
            <a:ext cx="3767328" cy="292608"/>
          </a:xfrm>
          <a:prstGeom prst="rect">
            <a:avLst/>
          </a:prstGeom>
        </p:spPr>
      </p:pic>
      <p:sp>
        <p:nvSpPr>
          <p:cNvPr id="7" name="Date Placeholder 2"/>
          <p:cNvSpPr txBox="1">
            <a:spLocks/>
          </p:cNvSpPr>
          <p:nvPr/>
        </p:nvSpPr>
        <p:spPr>
          <a:xfrm>
            <a:off x="4402231" y="6270146"/>
            <a:ext cx="348447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kern="1200">
                <a:solidFill>
                  <a:srgbClr val="8D8E8D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Main Presentation Title Edit In</a:t>
            </a:r>
            <a:r>
              <a:rPr lang="en-US" baseline="0" dirty="0" smtClean="0"/>
              <a:t> Slide Master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35200" y="6389077"/>
            <a:ext cx="1828800" cy="468923"/>
          </a:xfrm>
          <a:prstGeom prst="rect">
            <a:avLst/>
          </a:prstGeom>
          <a:solidFill>
            <a:srgbClr val="EFEE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5" r:id="rId11"/>
    <p:sldLayoutId id="2147483662" r:id="rId12"/>
    <p:sldLayoutId id="2147483663" r:id="rId13"/>
    <p:sldLayoutId id="2147483664" r:id="rId14"/>
    <p:sldLayoutId id="2147483666" r:id="rId15"/>
    <p:sldLayoutId id="2147483667" r:id="rId16"/>
    <p:sldLayoutId id="214748366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A20815"/>
          </a:solidFill>
          <a:latin typeface="Arial"/>
          <a:ea typeface="+mj-ea"/>
          <a:cs typeface="Arial"/>
        </a:defRPr>
      </a:lvl1pPr>
    </p:titleStyle>
    <p:bodyStyle>
      <a:lvl1pPr marL="0" indent="-3429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7F7F7F"/>
          </a:solidFill>
          <a:latin typeface="Arial"/>
          <a:ea typeface="+mn-ea"/>
          <a:cs typeface="Arial"/>
        </a:defRPr>
      </a:lvl1pPr>
      <a:lvl2pPr marL="0" indent="-285750" algn="l" defTabSz="457200" rtl="0" eaLnBrk="1" latinLnBrk="0" hangingPunct="1">
        <a:spcBef>
          <a:spcPct val="20000"/>
        </a:spcBef>
        <a:buFont typeface="Arial"/>
        <a:buNone/>
        <a:defRPr sz="1500" b="1" kern="1200">
          <a:solidFill>
            <a:schemeClr val="accent3"/>
          </a:solidFill>
          <a:latin typeface="Arial"/>
          <a:ea typeface="+mn-ea"/>
          <a:cs typeface="Arial"/>
        </a:defRPr>
      </a:lvl2pPr>
      <a:lvl3pPr marL="0" indent="-22860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rgbClr val="7F7F7F"/>
          </a:solidFill>
          <a:latin typeface="Arial"/>
          <a:ea typeface="+mn-ea"/>
          <a:cs typeface="Arial"/>
        </a:defRPr>
      </a:lvl3pPr>
      <a:lvl4pPr marL="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7F7F7F"/>
          </a:solidFill>
          <a:latin typeface="Arial"/>
          <a:ea typeface="+mn-ea"/>
          <a:cs typeface="Arial"/>
        </a:defRPr>
      </a:lvl4pPr>
      <a:lvl5pPr marL="4572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weill.cornell.edu/help/widget" TargetMode="External"/><Relationship Id="rId4" Type="http://schemas.openxmlformats.org/officeDocument/2006/relationships/hyperlink" Target="http://events.weill.cornell.edu/api/" TargetMode="External"/><Relationship Id="rId5" Type="http://schemas.openxmlformats.org/officeDocument/2006/relationships/hyperlink" Target="http://events.weill.cornell.edu/api/2/events?type=82700&amp;days=370&amp;pp=100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events.weill.cornell.ed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jcto.weill.cornell.edu/open-clinical-trials" TargetMode="External"/><Relationship Id="rId3" Type="http://schemas.openxmlformats.org/officeDocument/2006/relationships/hyperlink" Target="https://live-wcmc-jcto.pantheonsite.io/open_clinical_trials/json?ct_disease_categor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weill.cornell.edu/news/feed.json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news.weill.cornell.edu/news/query-builde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lullabot.com/articles/pull-content-from-a-remote-drupal-8-site-using-migrate-and-json-api" TargetMode="Externa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88" y="1378958"/>
            <a:ext cx="8351856" cy="989914"/>
          </a:xfrm>
        </p:spPr>
        <p:txBody>
          <a:bodyPr/>
          <a:lstStyle/>
          <a:p>
            <a:r>
              <a:rPr lang="en-US" dirty="0"/>
              <a:t>Centrally Managed Content with JSON Views and the Feeds Module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12257" y="5830722"/>
            <a:ext cx="4906297" cy="620956"/>
          </a:xfrm>
        </p:spPr>
        <p:txBody>
          <a:bodyPr/>
          <a:lstStyle/>
          <a:p>
            <a:r>
              <a:rPr lang="en-US" dirty="0" smtClean="0"/>
              <a:t>Neal </a:t>
            </a:r>
            <a:r>
              <a:rPr lang="en-US" dirty="0" smtClean="0"/>
              <a:t>Heneghan (</a:t>
            </a:r>
            <a:r>
              <a:rPr lang="en-US" dirty="0" err="1" smtClean="0"/>
              <a:t>nealhene</a:t>
            </a:r>
            <a:r>
              <a:rPr lang="en-US" dirty="0" smtClean="0"/>
              <a:t> on </a:t>
            </a:r>
            <a:r>
              <a:rPr lang="en-US" dirty="0" err="1" smtClean="0"/>
              <a:t>drupal.org</a:t>
            </a:r>
            <a:r>
              <a:rPr lang="en-US" dirty="0" smtClean="0"/>
              <a:t> and twitter)</a:t>
            </a:r>
            <a:endParaRPr lang="en-US" dirty="0" smtClean="0"/>
          </a:p>
          <a:p>
            <a:r>
              <a:rPr lang="en-US" dirty="0" smtClean="0"/>
              <a:t>Web Front-end Developer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10.10.15</a:t>
            </a:r>
          </a:p>
        </p:txBody>
      </p:sp>
    </p:spTree>
    <p:extLst>
      <p:ext uri="{BB962C8B-B14F-4D97-AF65-F5344CB8AC3E}">
        <p14:creationId xmlns:p14="http://schemas.microsoft.com/office/powerpoint/2010/main" val="4515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79090"/>
          </a:xfrm>
        </p:spPr>
        <p:txBody>
          <a:bodyPr/>
          <a:lstStyle/>
          <a:p>
            <a:r>
              <a:rPr lang="en-US" dirty="0" smtClean="0"/>
              <a:t>What I Do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081F-1DFE-4CB3-999A-27AD2C810F7D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14401" y="953729"/>
            <a:ext cx="7759701" cy="499573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Front-end, Drupal Developer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Theming and site building.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Weill Cornell Medicine has 100+ sites, 70+ are on Drupal 7.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All sites on Drupal 7 by March 2018. 🤞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Once all sites are on Drupal 7 we will begin to migrate to Drupal 8.</a:t>
            </a:r>
            <a:endParaRPr lang="en-US" sz="1800" dirty="0"/>
          </a:p>
          <a:p>
            <a:pPr lvl="1"/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497" y="2676937"/>
            <a:ext cx="2803938" cy="1788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497" y="4568724"/>
            <a:ext cx="2803938" cy="1788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31" y="4568724"/>
            <a:ext cx="2763858" cy="1763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31" y="2676937"/>
            <a:ext cx="2803937" cy="178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41438"/>
          </a:xfrm>
        </p:spPr>
        <p:txBody>
          <a:bodyPr>
            <a:normAutofit fontScale="90000"/>
          </a:bodyPr>
          <a:lstStyle/>
          <a:p>
            <a:r>
              <a:rPr lang="en-US" dirty="0"/>
              <a:t>Centralized </a:t>
            </a:r>
            <a:r>
              <a:rPr lang="en-US" dirty="0" smtClean="0"/>
              <a:t>Content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77" r="22377"/>
          <a:stretch>
            <a:fillRect/>
          </a:stretch>
        </p:blipFill>
        <p:spPr>
          <a:xfrm>
            <a:off x="3500629" y="1417639"/>
            <a:ext cx="2177520" cy="2512523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77" r="22377"/>
          <a:stretch>
            <a:fillRect/>
          </a:stretch>
        </p:blipFill>
        <p:spPr>
          <a:xfrm>
            <a:off x="874420" y="1417639"/>
            <a:ext cx="2176463" cy="2513012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57" r="22357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47A22"/>
                </a:solidFill>
              </a:rPr>
              <a:t>Events Calendar</a:t>
            </a:r>
          </a:p>
          <a:p>
            <a:pPr marL="285750" lvl="1" indent="-285750">
              <a:lnSpc>
                <a:spcPct val="100000"/>
              </a:lnSpc>
              <a:buClrTx/>
              <a:buFontTx/>
              <a:buChar char="-"/>
            </a:pPr>
            <a:r>
              <a:rPr lang="en-US" dirty="0" smtClean="0"/>
              <a:t>3rd Party Application for managing events at WCM. </a:t>
            </a:r>
            <a:endParaRPr lang="en-US" sz="1600" b="0" dirty="0" smtClean="0"/>
          </a:p>
          <a:p>
            <a:pPr marL="285750" lvl="1" indent="-285750">
              <a:lnSpc>
                <a:spcPct val="100000"/>
              </a:lnSpc>
              <a:buClrTx/>
              <a:buFontTx/>
              <a:buChar char="-"/>
            </a:pPr>
            <a:r>
              <a:rPr lang="en-US" dirty="0"/>
              <a:t>E</a:t>
            </a:r>
            <a:r>
              <a:rPr lang="en-US" dirty="0" smtClean="0"/>
              <a:t>xposed </a:t>
            </a:r>
            <a:r>
              <a:rPr lang="en-US" dirty="0"/>
              <a:t>JSON API.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r>
              <a:rPr lang="en-US" dirty="0" smtClean="0"/>
              <a:t>Clinical Trials</a:t>
            </a:r>
          </a:p>
          <a:p>
            <a:pPr marL="283464" lvl="1" indent="-283464">
              <a:spcBef>
                <a:spcPts val="384"/>
              </a:spcBef>
            </a:pPr>
            <a:r>
              <a:rPr lang="en-US" dirty="0" smtClean="0"/>
              <a:t>1000+ Clinical Trials.</a:t>
            </a:r>
          </a:p>
          <a:p>
            <a:pPr marL="283464" lvl="1" indent="-283464">
              <a:spcBef>
                <a:spcPts val="384"/>
              </a:spcBef>
            </a:pPr>
            <a:r>
              <a:rPr lang="en-US" dirty="0" smtClean="0"/>
              <a:t>Exposed via a JSON view. </a:t>
            </a:r>
          </a:p>
          <a:p>
            <a:pPr marL="283464" lvl="1" indent="-283464">
              <a:spcBef>
                <a:spcPts val="384"/>
              </a:spcBef>
            </a:pPr>
            <a:r>
              <a:rPr lang="en-US" dirty="0" smtClean="0"/>
              <a:t>Filterable by category.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47A22"/>
                </a:solidFill>
              </a:rPr>
              <a:t>Newsroom</a:t>
            </a:r>
            <a:endParaRPr lang="en-US" dirty="0">
              <a:solidFill>
                <a:srgbClr val="F47A22"/>
              </a:solidFill>
            </a:endParaRPr>
          </a:p>
          <a:p>
            <a:pPr marL="283464" lvl="1" indent="-283464">
              <a:spcBef>
                <a:spcPts val="480"/>
              </a:spcBef>
            </a:pPr>
            <a:r>
              <a:rPr lang="en-US" dirty="0" smtClean="0"/>
              <a:t>Main news website, updated daily by External Affairs.</a:t>
            </a:r>
            <a:endParaRPr lang="en-US" dirty="0"/>
          </a:p>
          <a:p>
            <a:pPr marL="283464" lvl="1" indent="-283464">
              <a:spcBef>
                <a:spcPts val="480"/>
              </a:spcBef>
            </a:pPr>
            <a:r>
              <a:rPr lang="en-US" dirty="0" smtClean="0"/>
              <a:t>JSON view with multiple filters.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73D23BE-4B05-4886-BF97-93A743D9A7D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922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081F-1DFE-4CB3-999A-27AD2C810F7D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https://events.weill.cornell.edu</a:t>
            </a:r>
            <a:endParaRPr lang="en-US" sz="1800" dirty="0"/>
          </a:p>
          <a:p>
            <a:pPr marL="365760">
              <a:buFont typeface="Arial" charset="0"/>
              <a:buChar char="•"/>
            </a:pPr>
            <a:r>
              <a:rPr lang="en-US" sz="1800" dirty="0" smtClean="0"/>
              <a:t>Filterable by department, mission etc.</a:t>
            </a:r>
          </a:p>
          <a:p>
            <a:pPr marL="365760">
              <a:buFont typeface="Arial" charset="0"/>
              <a:buChar char="•"/>
            </a:pPr>
            <a:r>
              <a:rPr lang="en-US" sz="1800" dirty="0" smtClean="0">
                <a:hlinkClick r:id="rId3"/>
              </a:rPr>
              <a:t>Feeds builder</a:t>
            </a:r>
            <a:r>
              <a:rPr lang="en-US" sz="1800" dirty="0" smtClean="0"/>
              <a:t> can be used to find the correct query string to return desired events</a:t>
            </a:r>
          </a:p>
          <a:p>
            <a:pPr marL="365760">
              <a:buFont typeface="Arial" charset="0"/>
              <a:buChar char="•"/>
            </a:pPr>
            <a:r>
              <a:rPr lang="en-US" sz="1800" dirty="0" smtClean="0"/>
              <a:t>API </a:t>
            </a:r>
            <a:r>
              <a:rPr lang="en-US" sz="1800" dirty="0"/>
              <a:t>exposed at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events.weill.cornell.edu/api/</a:t>
            </a:r>
            <a:endParaRPr lang="en-US" sz="1800" dirty="0"/>
          </a:p>
          <a:p>
            <a:pPr marL="365760">
              <a:buFont typeface="Arial" charset="0"/>
              <a:buChar char="•"/>
            </a:pPr>
            <a:r>
              <a:rPr lang="en-US" sz="1800" dirty="0" smtClean="0"/>
              <a:t>Example JSON: </a:t>
            </a: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events.weill.cornell.edu/api/2/events?type=82700&amp;days=370&amp;pp=100</a:t>
            </a:r>
            <a:r>
              <a:rPr lang="en-US" sz="1800" dirty="0" smtClean="0"/>
              <a:t> </a:t>
            </a:r>
            <a:endParaRPr lang="en-US" sz="1800" dirty="0"/>
          </a:p>
          <a:p>
            <a:pPr marL="365760">
              <a:buFont typeface="Arial" charset="0"/>
              <a:buChar char="•"/>
            </a:pPr>
            <a:r>
              <a:rPr lang="en-US" sz="1800" dirty="0" smtClean="0"/>
              <a:t>JSON View Chrome extension, displays JSON in a readable format. *Demo feeds and </a:t>
            </a:r>
            <a:r>
              <a:rPr lang="en-US" sz="1800" dirty="0" err="1" smtClean="0"/>
              <a:t>localist</a:t>
            </a:r>
            <a:r>
              <a:rPr lang="en-US" sz="1800" dirty="0" smtClean="0"/>
              <a:t>*</a:t>
            </a:r>
          </a:p>
          <a:p>
            <a:pPr>
              <a:buFont typeface="Arial" charset="0"/>
              <a:buChar char="•"/>
            </a:pPr>
            <a:endParaRPr lang="en-US" sz="1800" dirty="0"/>
          </a:p>
          <a:p>
            <a:pPr>
              <a:buFont typeface="Arial" charset="0"/>
              <a:buChar char="•"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254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7093"/>
          </a:xfrm>
        </p:spPr>
        <p:txBody>
          <a:bodyPr/>
          <a:lstStyle/>
          <a:p>
            <a:r>
              <a:rPr lang="en-US" dirty="0" smtClean="0"/>
              <a:t>Feeds Module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081F-1DFE-4CB3-999A-27AD2C810F7D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65760" indent="-347472">
              <a:buFont typeface="Arial" charset="0"/>
              <a:buChar char="•"/>
            </a:pPr>
            <a:r>
              <a:rPr lang="en-US" sz="1800" dirty="0" smtClean="0"/>
              <a:t>Feed module allows Drupal to ingest content in the form of </a:t>
            </a:r>
            <a:r>
              <a:rPr lang="en-US" sz="1800" b="1" dirty="0" smtClean="0"/>
              <a:t>JSON</a:t>
            </a:r>
            <a:r>
              <a:rPr lang="en-US" sz="1800" dirty="0" smtClean="0"/>
              <a:t>,   XML, CSV, RSS.</a:t>
            </a:r>
          </a:p>
          <a:p>
            <a:pPr marL="365760" indent="-347472">
              <a:buFont typeface="Arial" charset="0"/>
              <a:buChar char="•"/>
            </a:pPr>
            <a:r>
              <a:rPr lang="en-US" sz="1800" dirty="0"/>
              <a:t>Dependencies: job scheduler, </a:t>
            </a:r>
            <a:r>
              <a:rPr lang="en-US" sz="1800" dirty="0" err="1" smtClean="0"/>
              <a:t>ctools</a:t>
            </a:r>
            <a:r>
              <a:rPr lang="en-US" sz="1800" dirty="0" smtClean="0"/>
              <a:t>.</a:t>
            </a:r>
          </a:p>
          <a:p>
            <a:pPr marL="365760" indent="-347472">
              <a:buFont typeface="Arial" charset="0"/>
              <a:buChar char="•"/>
            </a:pPr>
            <a:r>
              <a:rPr lang="en-US" sz="1800" dirty="0" smtClean="0"/>
              <a:t>Allows the user to define their own parser. </a:t>
            </a:r>
          </a:p>
          <a:p>
            <a:pPr marL="365760" indent="-347472">
              <a:buFont typeface="Arial" charset="0"/>
              <a:buChar char="•"/>
            </a:pPr>
            <a:r>
              <a:rPr lang="en-US" sz="1800" dirty="0" smtClean="0"/>
              <a:t>Parser is defined in a small module.</a:t>
            </a:r>
          </a:p>
          <a:p>
            <a:pPr marL="365760" indent="-347472">
              <a:buFont typeface="Arial" charset="0"/>
              <a:buChar char="•"/>
            </a:pPr>
            <a:r>
              <a:rPr lang="en-US" sz="1800" dirty="0" smtClean="0"/>
              <a:t>JSON View chrome plugin allows you to easily find the JSON field   name.</a:t>
            </a:r>
          </a:p>
          <a:p>
            <a:pPr marL="365760" indent="-347472">
              <a:buFont typeface="Arial" charset="0"/>
              <a:buChar char="•"/>
            </a:pPr>
            <a:r>
              <a:rPr lang="en-US" sz="1800" dirty="0" smtClean="0"/>
              <a:t>Feed </a:t>
            </a:r>
            <a:r>
              <a:rPr lang="en-US" sz="1800" dirty="0" smtClean="0"/>
              <a:t>fields can then be mapped directly to the desired content type field.</a:t>
            </a:r>
          </a:p>
          <a:p>
            <a:pPr marL="365760" indent="-347472">
              <a:buFont typeface="Arial" charset="0"/>
              <a:buChar char="•"/>
            </a:pPr>
            <a:r>
              <a:rPr lang="en-US" sz="1800" dirty="0" smtClean="0"/>
              <a:t>Feed module can auto create taxonomy terms.</a:t>
            </a:r>
          </a:p>
          <a:p>
            <a:pPr marL="365760" indent="-347472">
              <a:buFont typeface="Arial" charset="0"/>
              <a:buChar char="•"/>
            </a:pPr>
            <a:r>
              <a:rPr lang="en-US" sz="1800" dirty="0" smtClean="0"/>
              <a:t>*Demo Feeds module*</a:t>
            </a:r>
            <a:endParaRPr lang="en-US" sz="1800" dirty="0"/>
          </a:p>
          <a:p>
            <a:pPr marL="274320">
              <a:buFont typeface="Arial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78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00432"/>
          </a:xfrm>
        </p:spPr>
        <p:txBody>
          <a:bodyPr/>
          <a:lstStyle/>
          <a:p>
            <a:r>
              <a:rPr lang="en-US" dirty="0" smtClean="0"/>
              <a:t>Clinical Trials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081F-1DFE-4CB3-999A-27AD2C810F7D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65760">
              <a:buFont typeface="Arial" charset="0"/>
              <a:buChar char="•"/>
            </a:pPr>
            <a:r>
              <a:rPr lang="en-US" sz="1800" dirty="0" smtClean="0"/>
              <a:t>Hosted on the Joint Clinical Trials Office (JCTO) website</a:t>
            </a:r>
          </a:p>
          <a:p>
            <a:pPr marL="365760">
              <a:buFont typeface="Arial" charset="0"/>
              <a:buChar char="•"/>
            </a:pPr>
            <a:r>
              <a:rPr lang="en-US" sz="1800" dirty="0"/>
              <a:t>Listed here: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jcto.weill.cornell.edu/open-clinical-trials</a:t>
            </a:r>
            <a:endParaRPr lang="en-US" sz="1800" dirty="0" smtClean="0"/>
          </a:p>
          <a:p>
            <a:pPr marL="365760">
              <a:buFont typeface="Arial" charset="0"/>
              <a:buChar char="•"/>
            </a:pPr>
            <a:r>
              <a:rPr lang="en-US" sz="1800" dirty="0" smtClean="0"/>
              <a:t>JSON feed, filterable by disease category</a:t>
            </a:r>
          </a:p>
          <a:p>
            <a:pPr marL="365760">
              <a:buFont typeface="Arial" charset="0"/>
              <a:buChar char="•"/>
            </a:pPr>
            <a:r>
              <a:rPr lang="en-US" sz="1800" dirty="0">
                <a:hlinkClick r:id="rId3"/>
              </a:rPr>
              <a:t>https://live-wcmc-jcto.pantheonsite.io/open_clinical_trials/json?ct_disease_category</a:t>
            </a:r>
            <a:r>
              <a:rPr lang="en-US" sz="1800" dirty="0" smtClean="0"/>
              <a:t>[]=</a:t>
            </a:r>
          </a:p>
          <a:p>
            <a:pPr marL="365760">
              <a:buFont typeface="Arial" charset="0"/>
              <a:buChar char="•"/>
            </a:pPr>
            <a:r>
              <a:rPr lang="en-US" sz="1800" dirty="0" smtClean="0"/>
              <a:t>Also includes a JSON feed of categories to allow the site to import and the taxonomy terms and map the Clinical Trials correctly. 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04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4533900" y="1417760"/>
            <a:ext cx="3744913" cy="4658575"/>
          </a:xfrm>
        </p:spPr>
        <p:txBody>
          <a:bodyPr>
            <a:normAutofit fontScale="92500" lnSpcReduction="10000"/>
          </a:bodyPr>
          <a:lstStyle/>
          <a:p>
            <a:pPr marL="365760">
              <a:buFont typeface="Arial" charset="0"/>
              <a:buChar char="•"/>
            </a:pPr>
            <a:r>
              <a:rPr lang="en-US" b="1" dirty="0"/>
              <a:t>Views</a:t>
            </a:r>
            <a:r>
              <a:rPr lang="en-US" dirty="0"/>
              <a:t> -  a very popular query building module for Drupal.</a:t>
            </a:r>
          </a:p>
          <a:p>
            <a:pPr marL="365760">
              <a:buFont typeface="Arial" charset="0"/>
              <a:buChar char="•"/>
            </a:pPr>
            <a:r>
              <a:rPr lang="en-US" b="1" dirty="0"/>
              <a:t>Views Data Source </a:t>
            </a:r>
            <a:r>
              <a:rPr lang="en-US" dirty="0"/>
              <a:t>adds formats to the views module to allow output in CSV, </a:t>
            </a:r>
            <a:r>
              <a:rPr lang="en-US" b="1" dirty="0"/>
              <a:t>JSON</a:t>
            </a:r>
            <a:r>
              <a:rPr lang="en-US" dirty="0"/>
              <a:t>, XML</a:t>
            </a:r>
          </a:p>
          <a:p>
            <a:pPr marL="365760">
              <a:buFont typeface="Arial" charset="0"/>
              <a:buChar char="•"/>
            </a:pPr>
            <a:r>
              <a:rPr lang="en-US" dirty="0"/>
              <a:t>The quickest way of adding getting JSON from your Drupal content. </a:t>
            </a:r>
          </a:p>
          <a:p>
            <a:pPr marL="365760">
              <a:buFont typeface="Arial" charset="0"/>
              <a:buChar char="•"/>
            </a:pPr>
            <a:r>
              <a:rPr lang="en-US" dirty="0"/>
              <a:t>Exposed filters can be added to filter the JSON</a:t>
            </a:r>
          </a:p>
          <a:p>
            <a:pPr marL="365760"/>
            <a:r>
              <a:rPr lang="en-US" dirty="0"/>
              <a:t>*Demo Views </a:t>
            </a:r>
            <a:r>
              <a:rPr lang="en-US" dirty="0" err="1"/>
              <a:t>DataSource</a:t>
            </a:r>
            <a:r>
              <a:rPr lang="en-US" dirty="0"/>
              <a:t>*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122"/>
          </a:xfrm>
        </p:spPr>
        <p:txBody>
          <a:bodyPr>
            <a:normAutofit/>
          </a:bodyPr>
          <a:lstStyle/>
          <a:p>
            <a:r>
              <a:rPr lang="en-US" dirty="0"/>
              <a:t>Views and Views Data Source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0" r="5230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E1D0F0C-6017-472E-8244-B5C13DD9C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3943079" y="1306275"/>
            <a:ext cx="4325850" cy="4007827"/>
          </a:xfrm>
        </p:spPr>
        <p:txBody>
          <a:bodyPr>
            <a:normAutofit/>
          </a:bodyPr>
          <a:lstStyle/>
          <a:p>
            <a:pPr marL="365760">
              <a:buFont typeface="Arial" charset="0"/>
              <a:buChar char="•"/>
            </a:pPr>
            <a:r>
              <a:rPr lang="en-US" sz="2000" dirty="0"/>
              <a:t>Similar to JCTO, with more filters.</a:t>
            </a:r>
          </a:p>
          <a:p>
            <a:pPr marL="365760">
              <a:buFont typeface="Arial" charset="0"/>
              <a:buChar char="•"/>
            </a:pPr>
            <a:r>
              <a:rPr lang="en-US" sz="2000" dirty="0">
                <a:hlinkClick r:id="rId2"/>
              </a:rPr>
              <a:t>Query builder</a:t>
            </a:r>
            <a:r>
              <a:rPr lang="en-US" sz="2000" dirty="0"/>
              <a:t> built using exposed filters, allows users to build a custom XML feed. The same parameter can be used on the </a:t>
            </a:r>
            <a:r>
              <a:rPr lang="en-US" sz="2000" dirty="0">
                <a:hlinkClick r:id="rId3"/>
              </a:rPr>
              <a:t>JSON feed</a:t>
            </a:r>
            <a:r>
              <a:rPr lang="en-US" sz="2000" dirty="0"/>
              <a:t>.</a:t>
            </a:r>
          </a:p>
          <a:p>
            <a:pPr marL="365760">
              <a:buFont typeface="Arial" charset="0"/>
              <a:buChar char="•"/>
            </a:pPr>
            <a:r>
              <a:rPr lang="en-US" sz="2000" dirty="0"/>
              <a:t>Filter machine name can be found in the views settings</a:t>
            </a:r>
          </a:p>
          <a:p>
            <a:pPr lvl="0"/>
            <a:r>
              <a:rPr lang="en-US" sz="2200" dirty="0" smtClean="0"/>
              <a:t>*Demo*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Newsroom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1306275"/>
            <a:ext cx="3211559" cy="341320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E1D0F0C-6017-472E-8244-B5C13DD9C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457200" y="1417760"/>
            <a:ext cx="7821613" cy="4461930"/>
          </a:xfrm>
        </p:spPr>
        <p:txBody>
          <a:bodyPr>
            <a:normAutofit/>
          </a:bodyPr>
          <a:lstStyle/>
          <a:p>
            <a:pPr marL="365760">
              <a:buFont typeface="Arial" charset="0"/>
              <a:buChar char="•"/>
            </a:pPr>
            <a:r>
              <a:rPr lang="en-US" sz="2000" dirty="0"/>
              <a:t>Feeds DEV version </a:t>
            </a:r>
            <a:r>
              <a:rPr lang="mr-IN" sz="2000" dirty="0"/>
              <a:t>–</a:t>
            </a:r>
            <a:r>
              <a:rPr lang="en-US" sz="2000" dirty="0"/>
              <a:t> not a lot of support</a:t>
            </a:r>
          </a:p>
          <a:p>
            <a:pPr marL="365760">
              <a:buFont typeface="Arial" charset="0"/>
              <a:buChar char="•"/>
            </a:pPr>
            <a:r>
              <a:rPr lang="en-US" sz="2000" dirty="0"/>
              <a:t>Migrate module, now in core  </a:t>
            </a:r>
          </a:p>
          <a:p>
            <a:pPr marL="365760">
              <a:buFont typeface="Arial" charset="0"/>
              <a:buChar char="•"/>
            </a:pPr>
            <a:r>
              <a:rPr lang="en-US" sz="2000" dirty="0" err="1"/>
              <a:t>migrate_plus</a:t>
            </a:r>
            <a:r>
              <a:rPr lang="en-US" sz="2000" dirty="0"/>
              <a:t> and </a:t>
            </a:r>
            <a:r>
              <a:rPr lang="en-US" sz="2000" dirty="0" err="1"/>
              <a:t>migrate_tools</a:t>
            </a:r>
            <a:r>
              <a:rPr lang="en-US" sz="2000" dirty="0"/>
              <a:t>. </a:t>
            </a:r>
          </a:p>
          <a:p>
            <a:pPr marL="365760">
              <a:buFont typeface="Arial" charset="0"/>
              <a:buChar char="•"/>
            </a:pPr>
            <a:r>
              <a:rPr lang="en-US" sz="2000" dirty="0"/>
              <a:t>Lots of .</a:t>
            </a:r>
            <a:r>
              <a:rPr lang="en-US" sz="2000" dirty="0" err="1"/>
              <a:t>yml</a:t>
            </a:r>
            <a:r>
              <a:rPr lang="en-US" sz="2000" dirty="0"/>
              <a:t> set up</a:t>
            </a:r>
          </a:p>
          <a:p>
            <a:pPr marL="365760">
              <a:buFont typeface="Arial" charset="0"/>
              <a:buChar char="•"/>
            </a:pPr>
            <a:r>
              <a:rPr lang="en-US" sz="2000" dirty="0"/>
              <a:t>Add “</a:t>
            </a:r>
            <a:r>
              <a:rPr lang="en-US" sz="2000" b="1" dirty="0"/>
              <a:t>?_format=</a:t>
            </a:r>
            <a:r>
              <a:rPr lang="en-US" sz="2000" b="1" dirty="0" err="1"/>
              <a:t>json</a:t>
            </a:r>
            <a:r>
              <a:rPr lang="en-US" sz="2000" dirty="0"/>
              <a:t>” to any node URL to reveal JSON for that node. </a:t>
            </a:r>
          </a:p>
          <a:p>
            <a:pPr marL="365760">
              <a:buFont typeface="Arial" charset="0"/>
              <a:buChar char="•"/>
            </a:pPr>
            <a:r>
              <a:rPr lang="en-US" sz="2000" dirty="0"/>
              <a:t>JSON API module can be used list more content in one JSON request. </a:t>
            </a:r>
          </a:p>
          <a:p>
            <a:pPr marL="365760">
              <a:buFont typeface="Arial" charset="0"/>
              <a:buChar char="•"/>
            </a:pPr>
            <a:r>
              <a:rPr lang="en-US" sz="2000" dirty="0"/>
              <a:t>Further reading. Pull Content from a remote Drupal 8 site using migrate and JSON API </a:t>
            </a:r>
            <a:r>
              <a:rPr lang="en-US" sz="2000" dirty="0">
                <a:hlinkClick r:id="rId2"/>
              </a:rPr>
              <a:t>https://www.lullabot.com/articles/pull-content-from-a-remote-drupal-8-site-using-migrate-and-json-api</a:t>
            </a:r>
            <a:r>
              <a:rPr lang="en-US" sz="20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59426"/>
          </a:xfrm>
        </p:spPr>
        <p:txBody>
          <a:bodyPr/>
          <a:lstStyle/>
          <a:p>
            <a:r>
              <a:rPr lang="en-US" dirty="0" smtClean="0"/>
              <a:t>What about Drupal 8?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E1D0F0C-6017-472E-8244-B5C13DD9C234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035" y="446045"/>
            <a:ext cx="1728429" cy="19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PPT_Masterbrand_Color_102215">
  <a:themeElements>
    <a:clrScheme name="Weill Cornell Medicine">
      <a:dk1>
        <a:srgbClr val="2D2E2D"/>
      </a:dk1>
      <a:lt1>
        <a:sysClr val="window" lastClr="FFFFFF"/>
      </a:lt1>
      <a:dk2>
        <a:srgbClr val="A20815"/>
      </a:dk2>
      <a:lt2>
        <a:srgbClr val="EFEEED"/>
      </a:lt2>
      <a:accent1>
        <a:srgbClr val="A20815"/>
      </a:accent1>
      <a:accent2>
        <a:srgbClr val="C23019"/>
      </a:accent2>
      <a:accent3>
        <a:srgbClr val="E0621B"/>
      </a:accent3>
      <a:accent4>
        <a:srgbClr val="FEBD22"/>
      </a:accent4>
      <a:accent5>
        <a:srgbClr val="8D8E8D"/>
      </a:accent5>
      <a:accent6>
        <a:srgbClr val="CECFCD"/>
      </a:accent6>
      <a:hlink>
        <a:srgbClr val="272727"/>
      </a:hlink>
      <a:folHlink>
        <a:srgbClr val="2727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WCM_Color</Template>
  <TotalTime>2865</TotalTime>
  <Words>467</Words>
  <Application>Microsoft Macintosh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Lucida Grande</vt:lpstr>
      <vt:lpstr>Arial</vt:lpstr>
      <vt:lpstr>Template_PPT_Masterbrand_Color_102215</vt:lpstr>
      <vt:lpstr>Centrally Managed Content with JSON Views and the Feeds Module</vt:lpstr>
      <vt:lpstr>What I Do</vt:lpstr>
      <vt:lpstr>Centralized Content</vt:lpstr>
      <vt:lpstr>Events</vt:lpstr>
      <vt:lpstr>Feeds Module</vt:lpstr>
      <vt:lpstr>Clinical Trials</vt:lpstr>
      <vt:lpstr>Views and Views Data Source </vt:lpstr>
      <vt:lpstr>Newsroom</vt:lpstr>
      <vt:lpstr>What about Drupal 8?</vt:lpstr>
      <vt:lpstr>Any Questions?</vt:lpstr>
      <vt:lpstr>Thank You!</vt:lpstr>
    </vt:vector>
  </TitlesOfParts>
  <Manager/>
  <Company/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Centrally Managed Content with JSON Views and the Feeds Module</dc:title>
  <dc:subject/>
  <dc:creator>Neal Thomas Heneghan</dc:creator>
  <cp:keywords/>
  <dc:description/>
  <cp:lastModifiedBy>Neal Thomas Heneghan</cp:lastModifiedBy>
  <cp:revision>35</cp:revision>
  <cp:lastPrinted>2017-10-13T20:37:25Z</cp:lastPrinted>
  <dcterms:created xsi:type="dcterms:W3CDTF">2017-10-12T15:49:36Z</dcterms:created>
  <dcterms:modified xsi:type="dcterms:W3CDTF">2017-10-20T13:04:54Z</dcterms:modified>
  <cp:category/>
</cp:coreProperties>
</file>