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5143500" cx="9144000"/>
  <p:notesSz cx="6858000" cy="9144000"/>
  <p:embeddedFontLst>
    <p:embeddedFont>
      <p:font typeface="Proxima Nova"/>
      <p:regular r:id="rId50"/>
      <p:bold r:id="rId51"/>
      <p:italic r:id="rId52"/>
      <p:boldItalic r:id="rId53"/>
    </p:embeddedFont>
    <p:embeddedFont>
      <p:font typeface="Proxima Nova Semibold"/>
      <p:regular r:id="rId54"/>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roximaNova-bold.fntdata"/><Relationship Id="rId50" Type="http://schemas.openxmlformats.org/officeDocument/2006/relationships/font" Target="fonts/ProximaNova-regular.fntdata"/><Relationship Id="rId53" Type="http://schemas.openxmlformats.org/officeDocument/2006/relationships/font" Target="fonts/ProximaNova-boldItalic.fntdata"/><Relationship Id="rId52" Type="http://schemas.openxmlformats.org/officeDocument/2006/relationships/font" Target="fonts/ProximaNova-italic.fntdata"/><Relationship Id="rId11" Type="http://schemas.openxmlformats.org/officeDocument/2006/relationships/slide" Target="slides/slide7.xml"/><Relationship Id="rId55" Type="http://schemas.openxmlformats.org/officeDocument/2006/relationships/font" Target="fonts/ProximaNovaSemibold-bold.fntdata"/><Relationship Id="rId10" Type="http://schemas.openxmlformats.org/officeDocument/2006/relationships/slide" Target="slides/slide6.xml"/><Relationship Id="rId54" Type="http://schemas.openxmlformats.org/officeDocument/2006/relationships/font" Target="fonts/ProximaNovaSemibold-regular.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ProximaNovaSemibold-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Hi, </a:t>
            </a:r>
            <a:r>
              <a:rPr lang="en"/>
              <a:t>I am Eric, this is Joel, and we are part of a team that has been working a new website for Ithaca College</a:t>
            </a:r>
          </a:p>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b="1" lang="en"/>
              <a:t>Each story generates a PR</a:t>
            </a:r>
            <a:r>
              <a:rPr lang="en"/>
              <a:t> pointed to the release branch</a:t>
            </a:r>
          </a:p>
          <a:p>
            <a:pPr indent="-228600" lvl="0" marL="457200" rtl="0">
              <a:spcBef>
                <a:spcPts val="0"/>
              </a:spcBef>
              <a:buChar char="-"/>
            </a:pPr>
            <a:r>
              <a:rPr lang="en"/>
              <a:t>Sometimes, we need to </a:t>
            </a:r>
            <a:r>
              <a:rPr b="1" lang="en"/>
              <a:t>break Stories into subtasks to speed up development</a:t>
            </a:r>
            <a:r>
              <a:rPr lang="en"/>
              <a:t> (so multiple devs can work </a:t>
            </a:r>
            <a:r>
              <a:rPr lang="en"/>
              <a:t>simultaneously</a:t>
            </a:r>
            <a:r>
              <a:rPr lang="en"/>
              <a:t>)</a:t>
            </a:r>
          </a:p>
          <a:p>
            <a:pPr indent="-228600" lvl="0" marL="457200" rtl="0">
              <a:spcBef>
                <a:spcPts val="0"/>
              </a:spcBef>
              <a:buChar char="-"/>
            </a:pPr>
            <a:r>
              <a:rPr lang="en"/>
              <a:t>If the Story has </a:t>
            </a:r>
            <a:r>
              <a:rPr lang="en"/>
              <a:t>subtasks</a:t>
            </a:r>
            <a:r>
              <a:rPr lang="en"/>
              <a:t>, then </a:t>
            </a:r>
            <a:r>
              <a:rPr b="1" lang="en"/>
              <a:t>each subtask generates a branch, the first one being the base</a:t>
            </a:r>
            <a:r>
              <a:rPr lang="en"/>
              <a:t> for every other</a:t>
            </a:r>
          </a:p>
          <a:p>
            <a:pPr indent="-228600" lvl="0" marL="457200" rtl="0">
              <a:spcBef>
                <a:spcPts val="0"/>
              </a:spcBef>
              <a:buChar char="-"/>
            </a:pPr>
            <a:r>
              <a:rPr lang="en"/>
              <a:t>Briefly describe other </a:t>
            </a:r>
            <a:r>
              <a:rPr b="1" lang="en"/>
              <a:t>useful practices </a:t>
            </a:r>
            <a:r>
              <a:rPr lang="en"/>
              <a:t>listed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b="1" lang="en"/>
              <a:t>Each story generates a PR</a:t>
            </a:r>
            <a:r>
              <a:rPr lang="en"/>
              <a:t> pointed to the release branch</a:t>
            </a:r>
          </a:p>
          <a:p>
            <a:pPr indent="-228600" lvl="0" marL="457200" rtl="0">
              <a:spcBef>
                <a:spcPts val="0"/>
              </a:spcBef>
              <a:buChar char="-"/>
            </a:pPr>
            <a:r>
              <a:rPr lang="en"/>
              <a:t>Sometimes, we need to </a:t>
            </a:r>
            <a:r>
              <a:rPr b="1" lang="en"/>
              <a:t>break Stories into subtasks to speed up development</a:t>
            </a:r>
            <a:r>
              <a:rPr lang="en"/>
              <a:t> (so multiple devs can work simultaneously)</a:t>
            </a:r>
          </a:p>
          <a:p>
            <a:pPr indent="-228600" lvl="0" marL="457200" rtl="0">
              <a:spcBef>
                <a:spcPts val="0"/>
              </a:spcBef>
              <a:buChar char="-"/>
            </a:pPr>
            <a:r>
              <a:rPr lang="en"/>
              <a:t>If the Story has subtasks, then </a:t>
            </a:r>
            <a:r>
              <a:rPr b="1" lang="en"/>
              <a:t>each subtask generates a branch, the first one being the base</a:t>
            </a:r>
            <a:r>
              <a:rPr lang="en"/>
              <a:t> for every other</a:t>
            </a:r>
          </a:p>
          <a:p>
            <a:pPr indent="-228600" lvl="0" marL="457200" rtl="0">
              <a:spcBef>
                <a:spcPts val="0"/>
              </a:spcBef>
              <a:buChar char="-"/>
            </a:pPr>
            <a:r>
              <a:rPr lang="en"/>
              <a:t>Briefly describe other </a:t>
            </a:r>
            <a:r>
              <a:rPr b="1" lang="en"/>
              <a:t>useful practices </a:t>
            </a:r>
            <a:r>
              <a:rPr lang="en"/>
              <a:t>listed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Describe how each event in github triggers an action in Pantheon</a:t>
            </a:r>
          </a:p>
          <a:p>
            <a:pPr indent="-228600" lvl="0" marL="457200" rtl="0">
              <a:spcBef>
                <a:spcPts val="0"/>
              </a:spcBef>
              <a:buClr>
                <a:srgbClr val="FF0000"/>
              </a:buClr>
              <a:buChar char="-"/>
            </a:pPr>
            <a:r>
              <a:rPr b="1" lang="en">
                <a:solidFill>
                  <a:srgbClr val="FF0000"/>
                </a:solidFill>
              </a:rPr>
              <a:t>Describe circle.yml file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After reviewing circle.yml, wrap up with brief outline of the flow of the code depending on where it is committed to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Composer: no need to deal with libraries or contrib modules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work on automation has been invaluable for us in our development and deployment pipeline. Joel's work along with the resources that he can tap at Four Kitchens, and the amazing tools and companies that support automation and continuous integration let us develop with great confidence. So now we’ll talk about how we build upon that foundation of infrastructure.</a:t>
            </a:r>
          </a:p>
          <a:p>
            <a:pPr lvl="0">
              <a:spcBef>
                <a:spcPts val="0"/>
              </a:spcBef>
              <a:buNone/>
            </a:pPr>
            <a:r>
              <a:t/>
            </a:r>
            <a:endParaRPr/>
          </a:p>
          <a:p>
            <a:pPr lvl="0">
              <a:spcBef>
                <a:spcPts val="0"/>
              </a:spcBef>
              <a:buNone/>
            </a:pPr>
            <a:r>
              <a:rPr lang="en"/>
              <a:t>I'm a take you on a brief journey of how we got to this term: bounded versatility.</a:t>
            </a: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Something that has come up for our team time and again is that we are actually working on </a:t>
            </a:r>
            <a:r>
              <a:rPr lang="en">
                <a:solidFill>
                  <a:schemeClr val="dk1"/>
                </a:solidFill>
              </a:rPr>
              <a:t>two products</a:t>
            </a:r>
          </a:p>
          <a:p>
            <a:pPr indent="-228600" lvl="0" marL="457200" rtl="0">
              <a:spcBef>
                <a:spcPts val="0"/>
              </a:spcBef>
              <a:buClr>
                <a:schemeClr val="dk1"/>
              </a:buClr>
              <a:buChar char="-"/>
            </a:pPr>
            <a:r>
              <a:rPr lang="en">
                <a:solidFill>
                  <a:schemeClr val="dk1"/>
                </a:solidFill>
              </a:rPr>
              <a:t>website for Ithaca College </a:t>
            </a:r>
          </a:p>
          <a:p>
            <a:pPr indent="-228600" lvl="0" marL="457200" rtl="0">
              <a:spcBef>
                <a:spcPts val="0"/>
              </a:spcBef>
              <a:buClr>
                <a:schemeClr val="dk1"/>
              </a:buClr>
              <a:buChar char="-"/>
            </a:pPr>
            <a:r>
              <a:rPr lang="en">
                <a:solidFill>
                  <a:schemeClr val="dk1"/>
                </a:solidFill>
              </a:rPr>
              <a:t>system for building a website for Ithaca College</a:t>
            </a:r>
          </a:p>
          <a:p>
            <a:pPr lvl="0">
              <a:spcBef>
                <a:spcPts val="0"/>
              </a:spcBef>
              <a:buNone/>
            </a:pPr>
            <a:r>
              <a:t/>
            </a:r>
            <a:endParaRPr>
              <a:solidFill>
                <a:schemeClr val="dk1"/>
              </a:solidFill>
            </a:endParaRPr>
          </a:p>
          <a:p>
            <a:pPr lvl="0">
              <a:spcBef>
                <a:spcPts val="0"/>
              </a:spcBef>
              <a:buNone/>
            </a:pPr>
            <a:r>
              <a:rPr lang="en">
                <a:solidFill>
                  <a:schemeClr val="dk1"/>
                </a:solidFill>
              </a:rPr>
              <a:t>Even though our planning and design of artifacts focused on that front end, of course we were looking at how would we actually build these systems.</a:t>
            </a:r>
          </a:p>
          <a:p>
            <a:pPr lvl="0">
              <a:spcBef>
                <a:spcPts val="0"/>
              </a:spcBef>
              <a:buNone/>
            </a:pPr>
            <a:r>
              <a:t/>
            </a:r>
            <a:endParaRPr>
              <a:solidFill>
                <a:schemeClr val="dk1"/>
              </a:solidFill>
            </a:endParaRPr>
          </a:p>
          <a:p>
            <a:pPr lvl="0">
              <a:spcBef>
                <a:spcPts val="0"/>
              </a:spcBef>
              <a:buNone/>
            </a:pPr>
            <a:r>
              <a:rPr lang="en">
                <a:solidFill>
                  <a:schemeClr val="dk1"/>
                </a:solidFill>
              </a:rPr>
              <a:t>I think that is a really challenging thing about a big web project like this. We have to build these robust systems for many more possibilities then we have imagined</a:t>
            </a:r>
          </a:p>
          <a:p>
            <a:pPr lvl="0">
              <a:spcBef>
                <a:spcPts val="0"/>
              </a:spcBef>
              <a:buNone/>
            </a:pPr>
            <a:r>
              <a:t/>
            </a:r>
            <a:endParaRPr>
              <a:solidFill>
                <a:schemeClr val="dk1"/>
              </a:solidFill>
            </a:endParaRPr>
          </a:p>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That expanse of possibilities</a:t>
            </a:r>
            <a:r>
              <a:rPr lang="en"/>
              <a:t> has emerged from our world of iPhones and smart watches, digital signage and giant screen TVs, is that we often don't know how our content will get presented.</a:t>
            </a:r>
          </a:p>
          <a:p>
            <a:pPr lvl="0">
              <a:spcBef>
                <a:spcPts val="0"/>
              </a:spcBef>
              <a:buNone/>
            </a:pPr>
            <a:r>
              <a:t/>
            </a:r>
            <a:endParaRPr/>
          </a:p>
          <a:p>
            <a:pPr lvl="0" rtl="0">
              <a:spcBef>
                <a:spcPts val="0"/>
              </a:spcBef>
              <a:buNone/>
            </a:pPr>
            <a:r>
              <a:rPr lang="en"/>
              <a:t>I feel fortunate to get to do this project in the era of web development we are in. The diversity of ways that our content will be presented has allowed of maturing of thought toward a more inclusive approach to supporting users. Our systems have to be fundamentally adaptable.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If you want something to be adaptable, it generally means you need systems. You can't plan for every possibility, every combination. You need to build from smaller units that have limited variation.</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Early on in our process and we saw this in these layers utilized by people in different roles that would get used to create the website product.</a:t>
            </a:r>
          </a:p>
          <a:p>
            <a:pPr lvl="0">
              <a:spcBef>
                <a:spcPts val="0"/>
              </a:spcBef>
              <a:buNone/>
            </a:pPr>
            <a:r>
              <a:t/>
            </a:r>
            <a:endParaRPr>
              <a:solidFill>
                <a:schemeClr val="dk1"/>
              </a:solidFill>
            </a:endParaRPr>
          </a:p>
          <a:p>
            <a:pPr lvl="0" rtl="0">
              <a:spcBef>
                <a:spcPts val="0"/>
              </a:spcBef>
              <a:buNone/>
            </a:pPr>
            <a:r>
              <a:rPr lang="en">
                <a:solidFill>
                  <a:schemeClr val="dk1"/>
                </a:solidFill>
              </a:rPr>
              <a:t>And digging through how to separate those layers we ended up with things that are design system level, things at a presentation system level, and things at a content system level. These are familiar parts to many of you, but it helps to name them. And within each of those areas we want to provide flexibility within constraints: bounded versatility.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There's a good size team including a core group at Ithaca College, key talent from Four Kitchens who have expertly guide us into the world of Drupal, and beyond, a design agency that helped lead our product development and ground our work in research-based decisions.</a:t>
            </a:r>
          </a:p>
          <a:p>
            <a:pPr lvl="0">
              <a:spcBef>
                <a:spcPts val="0"/>
              </a:spcBef>
              <a:buNone/>
            </a:pPr>
            <a:r>
              <a:t/>
            </a:r>
            <a:endParaRPr/>
          </a:p>
          <a:p>
            <a:pPr lvl="0">
              <a:spcBef>
                <a:spcPts val="0"/>
              </a:spcBef>
              <a:buNone/>
            </a:pPr>
            <a:r>
              <a:rPr lang="en"/>
              <a:t>Many others have been involved and we now have a blog documenting some of our work</a:t>
            </a:r>
          </a:p>
          <a:p>
            <a:pPr lvl="0">
              <a:spcBef>
                <a:spcPts val="0"/>
              </a:spcBef>
              <a:buClr>
                <a:schemeClr val="dk1"/>
              </a:buClr>
              <a:buSzPct val="100000"/>
              <a:buFont typeface="Arial"/>
              <a:buNone/>
            </a:pPr>
            <a:r>
              <a:t/>
            </a:r>
            <a:endParaRPr/>
          </a:p>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How many of you are already familiar with atomic design? And keep your hands up if you have worked on implementing a design system that uses that approach.</a:t>
            </a:r>
          </a:p>
          <a:p>
            <a:pPr lvl="0">
              <a:spcBef>
                <a:spcPts val="0"/>
              </a:spcBef>
              <a:buClr>
                <a:schemeClr val="dk1"/>
              </a:buClr>
              <a:buSzPct val="100000"/>
              <a:buFont typeface="Arial"/>
              <a:buNone/>
            </a:pPr>
            <a:r>
              <a:t/>
            </a:r>
            <a:endParaRPr/>
          </a:p>
          <a:p>
            <a:pPr lvl="0">
              <a:spcBef>
                <a:spcPts val="0"/>
              </a:spcBef>
              <a:buNone/>
            </a:pPr>
            <a:r>
              <a:rPr lang="en"/>
              <a:t>Even if you have no experience with atomic design, have not even heard the term, you already think this way. Our brains are wired for patterns. So you already recognize and work with them: Buttons, headings, a footer, a caption. And if you're working on the presentation layer of building a website you already strive to make those consistent</a:t>
            </a:r>
            <a:r>
              <a:rPr lang="en">
                <a:solidFill>
                  <a:schemeClr val="dk1"/>
                </a:solidFill>
              </a:rPr>
              <a:t> patterns</a:t>
            </a:r>
            <a:r>
              <a:rPr lang="en"/>
              <a:t>.</a:t>
            </a:r>
          </a:p>
          <a:p>
            <a:pPr lvl="0">
              <a:spcBef>
                <a:spcPts val="0"/>
              </a:spcBef>
              <a:buClr>
                <a:schemeClr val="dk1"/>
              </a:buClr>
              <a:buSzPct val="100000"/>
              <a:buFont typeface="Arial"/>
              <a:buNone/>
            </a:pPr>
            <a:r>
              <a:t/>
            </a:r>
            <a:endParaRPr/>
          </a:p>
          <a:p>
            <a:pPr lvl="0">
              <a:spcBef>
                <a:spcPts val="0"/>
              </a:spcBef>
              <a:buNone/>
            </a:pPr>
            <a:r>
              <a:rPr lang="en"/>
              <a:t>An interesting thing about patterns and pattern languages is that the primary work comes in identifying them, in naming them, defining them. We often innately recognize them, but what I recognize as a pattern and what you recognize as a pattern may not be the same, and so we have this conversation and we start to build a language so that we can communicate effectively and design and build efficiently.</a:t>
            </a:r>
          </a:p>
          <a:p>
            <a:pPr lvl="0">
              <a:spcBef>
                <a:spcPts val="0"/>
              </a:spcBef>
              <a:buNone/>
            </a:pPr>
            <a:r>
              <a:t/>
            </a:r>
            <a:endParaRPr/>
          </a:p>
          <a:p>
            <a:pPr lvl="0">
              <a:spcBef>
                <a:spcPts val="0"/>
              </a:spcBef>
              <a:buClr>
                <a:schemeClr val="dk1"/>
              </a:buClr>
              <a:buSzPct val="100000"/>
              <a:buFont typeface="Arial"/>
              <a:buNone/>
            </a:pPr>
            <a:r>
              <a:rPr lang="en"/>
              <a:t>As an aside I want to point out that the idea of pattern languages has deep roots. Developers have been talking about design patterns in programming for about 20 years. And a generation before that was a seminal work in architecture called A Pattern Language by Christopher Alexander. We stand on the shoulders of giants.</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t>So here's the simple example from Brad Frost’s book. He uses this nomenclature of atoms, molecules, and organisms to build templates and pages.</a:t>
            </a:r>
          </a:p>
          <a:p>
            <a:pPr lvl="0">
              <a:spcBef>
                <a:spcPts val="0"/>
              </a:spcBef>
              <a:buNone/>
            </a:pPr>
            <a:r>
              <a:t/>
            </a:r>
            <a:endParaRPr/>
          </a:p>
          <a:p>
            <a:pPr lvl="0">
              <a:spcBef>
                <a:spcPts val="0"/>
              </a:spcBef>
              <a:buClr>
                <a:schemeClr val="dk1"/>
              </a:buClr>
              <a:buSzPct val="100000"/>
              <a:buFont typeface="Arial"/>
              <a:buNone/>
            </a:pPr>
            <a:r>
              <a:rPr lang="en"/>
              <a:t>You can see here we’ve got these atomic pieces: a label, an input, a button. They get combined into molecule, perhaps we’ll call it the search box. And that search box is bonded together: it's a concept that requires all those items to be a thing that is usable. We can then combine that search box with other molecules that together make up this organism we could call a header.</a:t>
            </a:r>
          </a:p>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rPr lang="en"/>
              <a:t>So I mentioned how a pattern language is something that you develop for communication. It's messy work. You have to talk a lot and point at things. And sometimes it can seem like you are debating minutia like: should that be a "card" or a "call out"? But those are critical conversations that fundamentally shape what you build and how everybody interacts with it. These concepts become the pieces, the building blocks.</a:t>
            </a:r>
          </a:p>
          <a:p>
            <a:pPr lvl="0">
              <a:spcBef>
                <a:spcPts val="0"/>
              </a:spcBef>
              <a:buNone/>
            </a:pPr>
            <a:r>
              <a:t/>
            </a:r>
            <a:endParaRPr/>
          </a:p>
          <a:p>
            <a:pPr lvl="0" rtl="0">
              <a:spcBef>
                <a:spcPts val="0"/>
              </a:spcBef>
              <a:buNone/>
            </a:pPr>
            <a:r>
              <a:rPr lang="en"/>
              <a:t>And you don't get them right. You have to iterate, have to try them out, put them into practice and see if the ideas work.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This is a design of what we call our basic page. When we first got this design, what I have highlighted was a piece that was clearly different from the body text or the heading above it.</a:t>
            </a:r>
          </a:p>
          <a:p>
            <a:pPr lvl="0">
              <a:spcBef>
                <a:spcPts val="0"/>
              </a:spcBef>
              <a:buClr>
                <a:schemeClr val="dk1"/>
              </a:buClr>
              <a:buSzPct val="100000"/>
              <a:buFont typeface="Arial"/>
              <a:buNone/>
            </a:pPr>
            <a:r>
              <a:t/>
            </a:r>
            <a:endParaRPr>
              <a:solidFill>
                <a:schemeClr val="dk1"/>
              </a:solidFill>
            </a:endParaRPr>
          </a:p>
          <a:p>
            <a:pPr lvl="0">
              <a:spcBef>
                <a:spcPts val="0"/>
              </a:spcBef>
              <a:buNone/>
            </a:pPr>
            <a:r>
              <a:rPr lang="en">
                <a:solidFill>
                  <a:schemeClr val="dk1"/>
                </a:solidFill>
              </a:rPr>
              <a:t>(By the way this is a screenshot from a tool called Zeplin which integrates with Sketch. It is super handy for passing information from design to development; particularly things like typeface and size, colors, and positioning. The desktop application has a super useful feature where you can overlay the design onto another screen and see whether your code version matches the design version.)</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Pattern questions that came up were things like: Will this highlighted text always be next to the heading? Is it a required piece of content on every page? If not, does the line go with the heading or does it go with the text below it? Will that style be used for any other part of the site? What do we call it?</a:t>
            </a:r>
          </a:p>
          <a:p>
            <a:pPr lvl="0">
              <a:spcBef>
                <a:spcPts val="0"/>
              </a:spcBef>
              <a:buNone/>
            </a:pPr>
            <a:r>
              <a:t/>
            </a:r>
            <a:endParaRPr>
              <a:solidFill>
                <a:schemeClr val="dk1"/>
              </a:solidFill>
            </a:endParaRPr>
          </a:p>
          <a:p>
            <a:pPr lvl="0" rtl="0">
              <a:spcBef>
                <a:spcPts val="0"/>
              </a:spcBef>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This project is a complete reimagining of not just our website design and content but our content management system, the infrastructure beneath it, and the process to support it.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Process … infrastructure and automation … designs and patterns for content on pages … </a:t>
            </a:r>
          </a:p>
          <a:p>
            <a:pPr lvl="0">
              <a:spcBef>
                <a:spcPts val="0"/>
              </a:spcBef>
              <a:buNone/>
            </a:pPr>
            <a:r>
              <a:t/>
            </a:r>
            <a:endParaRPr/>
          </a:p>
          <a:p>
            <a:pPr lvl="0">
              <a:spcBef>
                <a:spcPts val="0"/>
              </a:spcBef>
              <a:buNone/>
            </a:pPr>
            <a:r>
              <a:rPr lang="en"/>
              <a:t>But the content itself needs structure. And this where governance enters.</a:t>
            </a:r>
          </a:p>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solidFill>
                  <a:schemeClr val="dk1"/>
                </a:solidFill>
              </a:rPr>
              <a:t>Audience-focused site hierarchy</a:t>
            </a:r>
          </a:p>
          <a:p>
            <a:pPr lvl="0">
              <a:spcBef>
                <a:spcPts val="0"/>
              </a:spcBef>
              <a:buNone/>
            </a:pPr>
            <a:r>
              <a:rPr lang="en">
                <a:solidFill>
                  <a:schemeClr val="dk1"/>
                </a:solidFill>
              </a:rPr>
              <a:t>Strategic content management (professional communication staff)</a:t>
            </a:r>
          </a:p>
          <a:p>
            <a:pPr lvl="0" rtl="0">
              <a:spcBef>
                <a:spcPts val="0"/>
              </a:spcBef>
              <a:buNone/>
            </a:pPr>
            <a:r>
              <a:rPr lang="en">
                <a:solidFill>
                  <a:schemeClr val="dk1"/>
                </a:solidFill>
              </a:rPr>
              <a:t>Distributed content management (300 cms users)</a:t>
            </a:r>
          </a:p>
          <a:p>
            <a:pPr lvl="0" rtl="0">
              <a:spcBef>
                <a:spcPts val="0"/>
              </a:spcBef>
              <a:buClr>
                <a:schemeClr val="dk1"/>
              </a:buClr>
              <a:buSzPct val="100000"/>
              <a:buFont typeface="Arial"/>
              <a:buNone/>
            </a:pPr>
            <a:r>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6" name="Shape 4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Describe technical necessities regarding governance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AFTER: Jump into an overview of the group module: create a group, check the related entities, roles, permissions, etc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1" name="Shape 5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Each group contains the next one</a:t>
            </a:r>
          </a:p>
          <a:p>
            <a:pPr indent="-228600" lvl="0" marL="457200" rtl="0">
              <a:spcBef>
                <a:spcPts val="0"/>
              </a:spcBef>
              <a:buChar char="-"/>
            </a:pPr>
            <a:r>
              <a:rPr lang="en"/>
              <a:t>Each </a:t>
            </a:r>
            <a:r>
              <a:rPr lang="en">
                <a:solidFill>
                  <a:schemeClr val="dk1"/>
                </a:solidFill>
              </a:rPr>
              <a:t>group</a:t>
            </a:r>
            <a:r>
              <a:rPr lang="en"/>
              <a:t> contains other content</a:t>
            </a:r>
          </a:p>
          <a:p>
            <a:pPr indent="-228600" lvl="0" marL="457200" rtl="0">
              <a:spcBef>
                <a:spcPts val="0"/>
              </a:spcBef>
              <a:buChar char="-"/>
            </a:pPr>
            <a:r>
              <a:rPr lang="en"/>
              <a:t>Each </a:t>
            </a:r>
            <a:r>
              <a:rPr lang="en">
                <a:solidFill>
                  <a:schemeClr val="dk1"/>
                </a:solidFill>
              </a:rPr>
              <a:t>group</a:t>
            </a:r>
            <a:r>
              <a:rPr lang="en"/>
              <a:t> references a node that’s rendered when the </a:t>
            </a:r>
            <a:r>
              <a:rPr lang="en">
                <a:solidFill>
                  <a:schemeClr val="dk1"/>
                </a:solidFill>
              </a:rPr>
              <a:t>group is accessed</a:t>
            </a:r>
          </a:p>
          <a:p>
            <a:pPr indent="-228600" lvl="0" marL="457200" rtl="0">
              <a:spcBef>
                <a:spcPts val="0"/>
              </a:spcBef>
              <a:buClr>
                <a:schemeClr val="dk1"/>
              </a:buClr>
              <a:buChar char="-"/>
            </a:pPr>
            <a:r>
              <a:rPr lang="en">
                <a:solidFill>
                  <a:schemeClr val="dk1"/>
                </a:solidFill>
              </a:rPr>
              <a:t>Each group type references a node of a different type, determining the flexibility of the components usable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9" name="Shape 5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Describe the need</a:t>
            </a:r>
          </a:p>
          <a:p>
            <a:pPr indent="-228600" lvl="0" marL="457200" rtl="0">
              <a:spcBef>
                <a:spcPts val="0"/>
              </a:spcBef>
              <a:buChar char="-"/>
            </a:pPr>
            <a:r>
              <a:rPr b="1" lang="en"/>
              <a:t>A 1-1 mapping is not possible</a:t>
            </a:r>
            <a:r>
              <a:rPr lang="en"/>
              <a:t>: there are structural changes rather than improvements: </a:t>
            </a:r>
            <a:r>
              <a:rPr b="1" lang="en"/>
              <a:t>migration is partially manual</a:t>
            </a:r>
          </a:p>
          <a:p>
            <a:pPr indent="-228600" lvl="0" marL="457200" rtl="0">
              <a:spcBef>
                <a:spcPts val="0"/>
              </a:spcBef>
              <a:buChar char="-"/>
            </a:pPr>
            <a:r>
              <a:rPr b="1" lang="en"/>
              <a:t>Why we need a holding site: moderation without danger or pollution in production</a:t>
            </a:r>
          </a:p>
          <a:p>
            <a:pPr indent="-228600" lvl="0" marL="457200" rtl="0">
              <a:spcBef>
                <a:spcPts val="0"/>
              </a:spcBef>
              <a:buChar char="-"/>
            </a:pPr>
            <a:r>
              <a:rPr b="1" lang="en"/>
              <a:t>Profiles</a:t>
            </a:r>
            <a:r>
              <a:rPr lang="en"/>
              <a:t> similar to </a:t>
            </a:r>
            <a:r>
              <a:rPr b="1" lang="en"/>
              <a:t>Topics: we bring the subtrees and convert to Topics</a:t>
            </a:r>
          </a:p>
          <a:p>
            <a:pPr indent="-228600" lvl="0" marL="457200" rtl="0">
              <a:spcBef>
                <a:spcPts val="0"/>
              </a:spcBef>
              <a:buChar char="-"/>
            </a:pPr>
            <a:r>
              <a:rPr lang="en"/>
              <a:t>Describe </a:t>
            </a:r>
            <a:r>
              <a:rPr b="1" lang="en"/>
              <a:t>moderation workflow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 this is what we were looking, what we are still looking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8" name="Shape 7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b="1" lang="en"/>
              <a:t>Describe the need </a:t>
            </a:r>
          </a:p>
          <a:p>
            <a:pPr lvl="0" rtl="0">
              <a:spcBef>
                <a:spcPts val="0"/>
              </a:spcBef>
              <a:buNone/>
            </a:pPr>
            <a:r>
              <a:t/>
            </a:r>
            <a:endParaRPr/>
          </a:p>
          <a:p>
            <a:pPr indent="-228600" lvl="0" marL="457200" rtl="0">
              <a:spcBef>
                <a:spcPts val="0"/>
              </a:spcBef>
              <a:buChar char="-"/>
            </a:pPr>
            <a:r>
              <a:rPr lang="en"/>
              <a:t>Crawler returns a CSV</a:t>
            </a:r>
          </a:p>
          <a:p>
            <a:pPr indent="-228600" lvl="0" marL="457200" rtl="0">
              <a:spcBef>
                <a:spcPts val="0"/>
              </a:spcBef>
              <a:buChar char="-"/>
            </a:pPr>
            <a:r>
              <a:rPr lang="en"/>
              <a:t>We migrate the CSV</a:t>
            </a:r>
          </a:p>
          <a:p>
            <a:pPr indent="-228600" lvl="0" marL="457200" rtl="0">
              <a:spcBef>
                <a:spcPts val="0"/>
              </a:spcBef>
              <a:buChar char="-"/>
            </a:pPr>
            <a:r>
              <a:rPr lang="en"/>
              <a:t>Create Legacy Content nodes</a:t>
            </a:r>
          </a:p>
          <a:p>
            <a:pPr indent="-228600" lvl="0" marL="457200" rtl="0">
              <a:spcBef>
                <a:spcPts val="0"/>
              </a:spcBef>
              <a:buChar char="-"/>
            </a:pPr>
            <a:r>
              <a:rPr lang="en"/>
              <a:t>Index Legacy content nodes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Shape 8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4" name="Shape 8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28600" lvl="0" marL="457200" rtl="0">
              <a:spcBef>
                <a:spcPts val="0"/>
              </a:spcBef>
              <a:buChar char="-"/>
            </a:pPr>
            <a:r>
              <a:rPr lang="en"/>
              <a:t>Describe how we </a:t>
            </a:r>
            <a:r>
              <a:rPr b="1" lang="en"/>
              <a:t>hide legacy content nodes</a:t>
            </a:r>
            <a:r>
              <a:rPr lang="en"/>
              <a:t> and </a:t>
            </a:r>
            <a:r>
              <a:rPr b="1" lang="en"/>
              <a:t>redirect to the original content page</a:t>
            </a:r>
            <a:r>
              <a:rPr lang="en"/>
              <a:t> in legacy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Shape 8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4" name="Shape 8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Shape 8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9" name="Shape 8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8" name="Shape 858"/>
        <p:cNvGrpSpPr/>
        <p:nvPr/>
      </p:nvGrpSpPr>
      <p:grpSpPr>
        <a:xfrm>
          <a:off x="0" y="0"/>
          <a:ext cx="0" cy="0"/>
          <a:chOff x="0" y="0"/>
          <a:chExt cx="0" cy="0"/>
        </a:xfrm>
      </p:grpSpPr>
      <p:sp>
        <p:nvSpPr>
          <p:cNvPr id="859" name="Shape 8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0" name="Shape 8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Shape 8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0" name="Shape 8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 wouldn't get to do a project like this if it weren’t for the investment from leadership, both in dollars and commitment to the team. And we wouldn't succeed in the long term without a relentless focus on quality. That means doing our homework to guide our decision-making. That means working with experts that don’t just build our website with us, but transform the ways that we do it. That means using an iterative process to that we are always learning and improving.</a:t>
            </a:r>
          </a:p>
          <a:p>
            <a:pPr lvl="0">
              <a:spcBef>
                <a:spcPts val="0"/>
              </a:spcBef>
              <a:buNone/>
            </a:pPr>
            <a:r>
              <a:t/>
            </a:r>
            <a:endParaRPr/>
          </a:p>
          <a:p>
            <a:pPr lvl="0">
              <a:spcBef>
                <a:spcPts val="0"/>
              </a:spcBef>
              <a:buClr>
                <a:schemeClr val="dk1"/>
              </a:buClr>
              <a:buSzPct val="100000"/>
              <a:buFont typeface="Arial"/>
              <a:buNone/>
            </a:pPr>
            <a:r>
              <a:rPr lang="en"/>
              <a:t>And I want to acknowledge that this was a rare opportunity and it’s a privilege to work on a project of this nature.</a:t>
            </a: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One of those privileges is the people that you get to work with. </a:t>
            </a:r>
          </a:p>
          <a:p>
            <a:pPr lvl="0">
              <a:spcBef>
                <a:spcPts val="0"/>
              </a:spcBef>
              <a:buNone/>
            </a:pPr>
            <a:r>
              <a:t/>
            </a:r>
            <a:endParaRPr/>
          </a:p>
          <a:p>
            <a:pPr lvl="0">
              <a:spcBef>
                <a:spcPts val="0"/>
              </a:spcBef>
              <a:buNone/>
            </a:pPr>
            <a:r>
              <a:rPr lang="en"/>
              <a:t>Good people make it easy to have good process.</a:t>
            </a:r>
          </a:p>
          <a:p>
            <a:pPr lvl="0">
              <a:spcBef>
                <a:spcPts val="0"/>
              </a:spcBef>
              <a:buNone/>
            </a:pPr>
            <a:r>
              <a:t/>
            </a:r>
            <a:endParaRPr/>
          </a:p>
          <a:p>
            <a:pPr lvl="0" rtl="0">
              <a:spcBef>
                <a:spcPts val="0"/>
              </a:spcBef>
              <a:buNone/>
            </a:pPr>
            <a:r>
              <a:rPr lang="en"/>
              <a:t>And good process is always more important than the tools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3" name="Shape 13"/>
          <p:cNvSpPr/>
          <p:nvPr/>
        </p:nvSpPr>
        <p:spPr>
          <a:xfrm>
            <a:off x="0" y="0"/>
            <a:ext cx="9144000" cy="51435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7" name="Shape 47"/>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9" name="Shape 39"/>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0" name="Shape 40"/>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6.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0.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54" name="Shape 54"/>
        <p:cNvGrpSpPr/>
        <p:nvPr/>
      </p:nvGrpSpPr>
      <p:grpSpPr>
        <a:xfrm>
          <a:off x="0" y="0"/>
          <a:ext cx="0" cy="0"/>
          <a:chOff x="0" y="0"/>
          <a:chExt cx="0" cy="0"/>
        </a:xfrm>
      </p:grpSpPr>
      <p:sp>
        <p:nvSpPr>
          <p:cNvPr id="55" name="Shape 55"/>
          <p:cNvSpPr txBox="1"/>
          <p:nvPr/>
        </p:nvSpPr>
        <p:spPr>
          <a:xfrm>
            <a:off x="352950" y="910519"/>
            <a:ext cx="8438100" cy="579300"/>
          </a:xfrm>
          <a:prstGeom prst="rect">
            <a:avLst/>
          </a:prstGeom>
          <a:noFill/>
          <a:ln>
            <a:noFill/>
          </a:ln>
        </p:spPr>
        <p:txBody>
          <a:bodyPr anchorCtr="0" anchor="t" bIns="91425" lIns="91425" rIns="91425" wrap="square" tIns="91425">
            <a:noAutofit/>
          </a:bodyPr>
          <a:lstStyle/>
          <a:p>
            <a:pPr lvl="0" rtl="0" algn="ctr">
              <a:spcBef>
                <a:spcPts val="0"/>
              </a:spcBef>
              <a:buNone/>
            </a:pPr>
            <a:r>
              <a:rPr lang="en" sz="3600">
                <a:solidFill>
                  <a:srgbClr val="FFFFFF"/>
                </a:solidFill>
                <a:latin typeface="Georgia"/>
                <a:ea typeface="Georgia"/>
                <a:cs typeface="Georgia"/>
                <a:sym typeface="Georgia"/>
              </a:rPr>
              <a:t>The Journey of Ithaca College </a:t>
            </a:r>
          </a:p>
          <a:p>
            <a:pPr lvl="0" rtl="0" algn="ctr">
              <a:spcBef>
                <a:spcPts val="0"/>
              </a:spcBef>
              <a:buNone/>
            </a:pPr>
            <a:r>
              <a:rPr lang="en" sz="3600">
                <a:solidFill>
                  <a:srgbClr val="FFFFFF"/>
                </a:solidFill>
                <a:latin typeface="Georgia"/>
                <a:ea typeface="Georgia"/>
                <a:cs typeface="Georgia"/>
                <a:sym typeface="Georgia"/>
              </a:rPr>
              <a:t>into Drupal 8</a:t>
            </a:r>
          </a:p>
        </p:txBody>
      </p:sp>
      <p:sp>
        <p:nvSpPr>
          <p:cNvPr id="56" name="Shape 56"/>
          <p:cNvSpPr txBox="1"/>
          <p:nvPr/>
        </p:nvSpPr>
        <p:spPr>
          <a:xfrm>
            <a:off x="1088075" y="3071916"/>
            <a:ext cx="3151800" cy="992100"/>
          </a:xfrm>
          <a:prstGeom prst="rect">
            <a:avLst/>
          </a:prstGeom>
          <a:noFill/>
          <a:ln>
            <a:noFill/>
          </a:ln>
        </p:spPr>
        <p:txBody>
          <a:bodyPr anchorCtr="0" anchor="t" bIns="91425" lIns="91425" rIns="91425" wrap="square" tIns="91425">
            <a:noAutofit/>
          </a:bodyPr>
          <a:lstStyle/>
          <a:p>
            <a:pPr lvl="0" rtl="0" algn="ctr">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Joel Travieso</a:t>
            </a:r>
          </a:p>
          <a:p>
            <a:pPr lvl="0" rtl="0" algn="ctr">
              <a:lnSpc>
                <a:spcPct val="100000"/>
              </a:lnSpc>
              <a:spcBef>
                <a:spcPts val="0"/>
              </a:spcBef>
              <a:buNone/>
            </a:pPr>
            <a:r>
              <a:rPr lang="en" sz="1800">
                <a:solidFill>
                  <a:schemeClr val="lt1"/>
                </a:solidFill>
                <a:latin typeface="Proxima Nova"/>
                <a:ea typeface="Proxima Nova"/>
                <a:cs typeface="Proxima Nova"/>
                <a:sym typeface="Proxima Nova"/>
              </a:rPr>
              <a:t>Four Kitchens</a:t>
            </a:r>
          </a:p>
          <a:p>
            <a:pPr lvl="0" rtl="0" algn="ctr">
              <a:spcBef>
                <a:spcPts val="0"/>
              </a:spcBef>
              <a:buNone/>
            </a:pPr>
            <a:r>
              <a:rPr lang="en" sz="1800">
                <a:solidFill>
                  <a:schemeClr val="lt1"/>
                </a:solidFill>
                <a:latin typeface="Proxima Nova"/>
                <a:ea typeface="Proxima Nova"/>
                <a:cs typeface="Proxima Nova"/>
                <a:sym typeface="Proxima Nova"/>
              </a:rPr>
              <a:t>drupal: jts86</a:t>
            </a:r>
          </a:p>
        </p:txBody>
      </p:sp>
      <p:sp>
        <p:nvSpPr>
          <p:cNvPr id="57" name="Shape 57"/>
          <p:cNvSpPr txBox="1"/>
          <p:nvPr/>
        </p:nvSpPr>
        <p:spPr>
          <a:xfrm>
            <a:off x="4745675" y="3061200"/>
            <a:ext cx="3151800" cy="1096500"/>
          </a:xfrm>
          <a:prstGeom prst="rect">
            <a:avLst/>
          </a:prstGeom>
          <a:noFill/>
          <a:ln>
            <a:noFill/>
          </a:ln>
        </p:spPr>
        <p:txBody>
          <a:bodyPr anchorCtr="0" anchor="t" bIns="91425" lIns="91425" rIns="91425" wrap="square" tIns="91425">
            <a:noAutofit/>
          </a:bodyPr>
          <a:lstStyle/>
          <a:p>
            <a:pPr lvl="0" rtl="0" algn="ctr">
              <a:lnSpc>
                <a:spcPct val="200000"/>
              </a:lnSpc>
              <a:spcBef>
                <a:spcPts val="0"/>
              </a:spcBef>
              <a:buNone/>
            </a:pPr>
            <a:r>
              <a:rPr lang="en" sz="1800">
                <a:solidFill>
                  <a:srgbClr val="FFFFFF"/>
                </a:solidFill>
                <a:latin typeface="Proxima Nova Semibold"/>
                <a:ea typeface="Proxima Nova Semibold"/>
                <a:cs typeface="Proxima Nova Semibold"/>
                <a:sym typeface="Proxima Nova Semibold"/>
              </a:rPr>
              <a:t>Eric Woods</a:t>
            </a:r>
          </a:p>
          <a:p>
            <a:pPr lvl="0" rtl="0" algn="ctr">
              <a:lnSpc>
                <a:spcPct val="100000"/>
              </a:lnSpc>
              <a:spcBef>
                <a:spcPts val="0"/>
              </a:spcBef>
              <a:buNone/>
            </a:pPr>
            <a:r>
              <a:rPr lang="en" sz="1800">
                <a:solidFill>
                  <a:srgbClr val="FFFFFF"/>
                </a:solidFill>
                <a:latin typeface="Proxima Nova"/>
                <a:ea typeface="Proxima Nova"/>
                <a:cs typeface="Proxima Nova"/>
                <a:sym typeface="Proxima Nova"/>
              </a:rPr>
              <a:t>Ithaca College</a:t>
            </a:r>
            <a:br>
              <a:rPr lang="en" sz="1800">
                <a:solidFill>
                  <a:srgbClr val="FFFFFF"/>
                </a:solidFill>
                <a:latin typeface="Proxima Nova"/>
                <a:ea typeface="Proxima Nova"/>
                <a:cs typeface="Proxima Nova"/>
                <a:sym typeface="Proxima Nova"/>
              </a:rPr>
            </a:br>
            <a:r>
              <a:rPr lang="en" sz="1800">
                <a:solidFill>
                  <a:srgbClr val="FFFFFF"/>
                </a:solidFill>
                <a:latin typeface="Proxima Nova"/>
                <a:ea typeface="Proxima Nova"/>
                <a:cs typeface="Proxima Nova"/>
                <a:sym typeface="Proxima Nova"/>
              </a:rPr>
              <a:t>twitter/drupal: woodseowl</a:t>
            </a:r>
          </a:p>
        </p:txBody>
      </p:sp>
      <p:cxnSp>
        <p:nvCxnSpPr>
          <p:cNvPr id="58" name="Shape 58"/>
          <p:cNvCxnSpPr/>
          <p:nvPr/>
        </p:nvCxnSpPr>
        <p:spPr>
          <a:xfrm>
            <a:off x="2392886" y="3533778"/>
            <a:ext cx="529200" cy="0"/>
          </a:xfrm>
          <a:prstGeom prst="straightConnector1">
            <a:avLst/>
          </a:prstGeom>
          <a:noFill/>
          <a:ln cap="flat" cmpd="sng" w="38100">
            <a:solidFill>
              <a:srgbClr val="52EABC"/>
            </a:solidFill>
            <a:prstDash val="solid"/>
            <a:round/>
            <a:headEnd len="lg" w="lg" type="none"/>
            <a:tailEnd len="lg" w="lg" type="none"/>
          </a:ln>
        </p:spPr>
      </p:cxnSp>
      <p:cxnSp>
        <p:nvCxnSpPr>
          <p:cNvPr id="59" name="Shape 59"/>
          <p:cNvCxnSpPr/>
          <p:nvPr/>
        </p:nvCxnSpPr>
        <p:spPr>
          <a:xfrm>
            <a:off x="6050486" y="35230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147" name="Shape 147"/>
        <p:cNvGrpSpPr/>
        <p:nvPr/>
      </p:nvGrpSpPr>
      <p:grpSpPr>
        <a:xfrm>
          <a:off x="0" y="0"/>
          <a:ext cx="0" cy="0"/>
          <a:chOff x="0" y="0"/>
          <a:chExt cx="0" cy="0"/>
        </a:xfrm>
      </p:grpSpPr>
      <p:sp>
        <p:nvSpPr>
          <p:cNvPr id="148" name="Shape 148"/>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Automation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a:spcBef>
                <a:spcPts val="0"/>
              </a:spcBef>
              <a:buNone/>
            </a:pPr>
            <a:r>
              <a:rPr lang="en" sz="1800">
                <a:solidFill>
                  <a:srgbClr val="003B71"/>
                </a:solidFill>
                <a:latin typeface="Proxima Nova Semibold"/>
                <a:ea typeface="Proxima Nova Semibold"/>
                <a:cs typeface="Proxima Nova Semibold"/>
                <a:sym typeface="Proxima Nova Semibold"/>
              </a:rPr>
              <a:t>GitHub Workflow</a:t>
            </a:r>
          </a:p>
        </p:txBody>
      </p:sp>
      <p:sp>
        <p:nvSpPr>
          <p:cNvPr id="154" name="Shape 154"/>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155" name="Shape 155"/>
          <p:cNvSpPr/>
          <p:nvPr/>
        </p:nvSpPr>
        <p:spPr>
          <a:xfrm>
            <a:off x="1085925" y="998588"/>
            <a:ext cx="895200" cy="883500"/>
          </a:xfrm>
          <a:prstGeom prst="foldedCorner">
            <a:avLst>
              <a:gd fmla="val 16667" name="adj"/>
            </a:avLst>
          </a:prstGeom>
          <a:solidFill>
            <a:srgbClr val="6AA84F"/>
          </a:solidFill>
          <a:ln>
            <a:noFill/>
          </a:ln>
        </p:spPr>
        <p:txBody>
          <a:bodyPr anchorCtr="0" anchor="ctr" bIns="91425" lIns="91425" rIns="91425" wrap="square" tIns="91425">
            <a:noAutofit/>
          </a:bodyPr>
          <a:lstStyle/>
          <a:p>
            <a:pPr lvl="0" algn="ctr">
              <a:spcBef>
                <a:spcPts val="0"/>
              </a:spcBef>
              <a:buNone/>
            </a:pPr>
            <a:r>
              <a:rPr lang="en">
                <a:solidFill>
                  <a:srgbClr val="FFFFFF"/>
                </a:solidFill>
              </a:rPr>
              <a:t>STORY</a:t>
            </a:r>
          </a:p>
        </p:txBody>
      </p:sp>
      <p:sp>
        <p:nvSpPr>
          <p:cNvPr id="156" name="Shape 156"/>
          <p:cNvSpPr/>
          <p:nvPr/>
        </p:nvSpPr>
        <p:spPr>
          <a:xfrm>
            <a:off x="5144375" y="1164100"/>
            <a:ext cx="791700" cy="772200"/>
          </a:xfrm>
          <a:prstGeom prst="ellipse">
            <a:avLst/>
          </a:prstGeom>
          <a:solidFill>
            <a:schemeClr val="lt2"/>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sz="900"/>
              <a:t>release</a:t>
            </a:r>
          </a:p>
        </p:txBody>
      </p:sp>
      <p:sp>
        <p:nvSpPr>
          <p:cNvPr id="157" name="Shape 157"/>
          <p:cNvSpPr/>
          <p:nvPr/>
        </p:nvSpPr>
        <p:spPr>
          <a:xfrm>
            <a:off x="4269413" y="1327650"/>
            <a:ext cx="426300" cy="430500"/>
          </a:xfrm>
          <a:prstGeom prst="ellipse">
            <a:avLst/>
          </a:prstGeom>
          <a:solidFill>
            <a:schemeClr val="lt2"/>
          </a:solidFill>
          <a:ln cap="flat" cmpd="sng" w="38100">
            <a:solidFill>
              <a:srgbClr val="6AA84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t>S</a:t>
            </a:r>
          </a:p>
        </p:txBody>
      </p:sp>
      <p:sp>
        <p:nvSpPr>
          <p:cNvPr id="158" name="Shape 158"/>
          <p:cNvSpPr/>
          <p:nvPr/>
        </p:nvSpPr>
        <p:spPr>
          <a:xfrm>
            <a:off x="1086200" y="2650012"/>
            <a:ext cx="895200" cy="883500"/>
          </a:xfrm>
          <a:prstGeom prst="foldedCorner">
            <a:avLst>
              <a:gd fmla="val 16667" name="adj"/>
            </a:avLst>
          </a:prstGeom>
          <a:solidFill>
            <a:srgbClr val="6AA84F"/>
          </a:solidFill>
          <a:ln>
            <a:noFill/>
          </a:ln>
        </p:spPr>
        <p:txBody>
          <a:bodyPr anchorCtr="0" anchor="ctr" bIns="91425" lIns="91425" rIns="91425" wrap="square" tIns="91425">
            <a:noAutofit/>
          </a:bodyPr>
          <a:lstStyle/>
          <a:p>
            <a:pPr lvl="0" rtl="0" algn="ctr">
              <a:spcBef>
                <a:spcPts val="0"/>
              </a:spcBef>
              <a:buNone/>
            </a:pPr>
            <a:r>
              <a:rPr lang="en">
                <a:solidFill>
                  <a:srgbClr val="FFFFFF"/>
                </a:solidFill>
              </a:rPr>
              <a:t>STORY</a:t>
            </a:r>
          </a:p>
        </p:txBody>
      </p:sp>
      <p:sp>
        <p:nvSpPr>
          <p:cNvPr id="159" name="Shape 159"/>
          <p:cNvSpPr/>
          <p:nvPr/>
        </p:nvSpPr>
        <p:spPr>
          <a:xfrm>
            <a:off x="5144375" y="3192475"/>
            <a:ext cx="791700" cy="772200"/>
          </a:xfrm>
          <a:prstGeom prst="ellipse">
            <a:avLst/>
          </a:prstGeom>
          <a:solidFill>
            <a:schemeClr val="lt2"/>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sz="900"/>
              <a:t>release</a:t>
            </a:r>
          </a:p>
        </p:txBody>
      </p:sp>
      <p:sp>
        <p:nvSpPr>
          <p:cNvPr id="160" name="Shape 160"/>
          <p:cNvSpPr/>
          <p:nvPr/>
        </p:nvSpPr>
        <p:spPr>
          <a:xfrm>
            <a:off x="4328213" y="3356025"/>
            <a:ext cx="426300" cy="430500"/>
          </a:xfrm>
          <a:prstGeom prst="ellipse">
            <a:avLst/>
          </a:prstGeom>
          <a:solidFill>
            <a:schemeClr val="lt2"/>
          </a:solidFill>
          <a:ln cap="flat" cmpd="sng" w="38100">
            <a:solidFill>
              <a:srgbClr val="3C78D8"/>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t>1</a:t>
            </a:r>
          </a:p>
        </p:txBody>
      </p:sp>
      <p:sp>
        <p:nvSpPr>
          <p:cNvPr id="161" name="Shape 161"/>
          <p:cNvSpPr/>
          <p:nvPr/>
        </p:nvSpPr>
        <p:spPr>
          <a:xfrm>
            <a:off x="419850" y="3852563"/>
            <a:ext cx="666600" cy="711900"/>
          </a:xfrm>
          <a:prstGeom prst="foldedCorner">
            <a:avLst>
              <a:gd fmla="val 16667" name="adj"/>
            </a:avLst>
          </a:prstGeom>
          <a:solidFill>
            <a:srgbClr val="3C78D8"/>
          </a:solidFill>
          <a:ln>
            <a:noFill/>
          </a:ln>
        </p:spPr>
        <p:txBody>
          <a:bodyPr anchorCtr="0" anchor="ctr" bIns="91425" lIns="91425" rIns="91425" wrap="square" tIns="91425">
            <a:noAutofit/>
          </a:bodyPr>
          <a:lstStyle/>
          <a:p>
            <a:pPr lvl="0" rtl="0" algn="ctr">
              <a:spcBef>
                <a:spcPts val="0"/>
              </a:spcBef>
              <a:buNone/>
            </a:pPr>
            <a:r>
              <a:rPr lang="en" sz="1100">
                <a:solidFill>
                  <a:srgbClr val="FFFFFF"/>
                </a:solidFill>
              </a:rPr>
              <a:t>subtask 1</a:t>
            </a:r>
          </a:p>
        </p:txBody>
      </p:sp>
      <p:sp>
        <p:nvSpPr>
          <p:cNvPr id="162" name="Shape 162"/>
          <p:cNvSpPr/>
          <p:nvPr/>
        </p:nvSpPr>
        <p:spPr>
          <a:xfrm>
            <a:off x="1981125" y="3852563"/>
            <a:ext cx="666600" cy="711900"/>
          </a:xfrm>
          <a:prstGeom prst="foldedCorner">
            <a:avLst>
              <a:gd fmla="val 16667" name="adj"/>
            </a:avLst>
          </a:prstGeom>
          <a:solidFill>
            <a:srgbClr val="3C78D8"/>
          </a:solidFill>
          <a:ln>
            <a:noFill/>
          </a:ln>
        </p:spPr>
        <p:txBody>
          <a:bodyPr anchorCtr="0" anchor="ctr" bIns="91425" lIns="91425" rIns="91425" wrap="square" tIns="91425">
            <a:noAutofit/>
          </a:bodyPr>
          <a:lstStyle/>
          <a:p>
            <a:pPr lvl="0" rtl="0" algn="ctr">
              <a:spcBef>
                <a:spcPts val="0"/>
              </a:spcBef>
              <a:buNone/>
            </a:pPr>
            <a:r>
              <a:rPr lang="en" sz="1100">
                <a:solidFill>
                  <a:srgbClr val="FFFFFF"/>
                </a:solidFill>
              </a:rPr>
              <a:t>s</a:t>
            </a:r>
            <a:r>
              <a:rPr lang="en" sz="1100">
                <a:solidFill>
                  <a:srgbClr val="FFFFFF"/>
                </a:solidFill>
              </a:rPr>
              <a:t>ubtask 3</a:t>
            </a:r>
          </a:p>
        </p:txBody>
      </p:sp>
      <p:sp>
        <p:nvSpPr>
          <p:cNvPr id="163" name="Shape 163"/>
          <p:cNvSpPr/>
          <p:nvPr/>
        </p:nvSpPr>
        <p:spPr>
          <a:xfrm>
            <a:off x="3412100" y="2925525"/>
            <a:ext cx="426300" cy="430500"/>
          </a:xfrm>
          <a:prstGeom prst="ellipse">
            <a:avLst/>
          </a:prstGeom>
          <a:solidFill>
            <a:schemeClr val="lt2"/>
          </a:solidFill>
          <a:ln cap="flat" cmpd="sng" w="38100">
            <a:solidFill>
              <a:srgbClr val="3C78D8"/>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t>2</a:t>
            </a:r>
          </a:p>
        </p:txBody>
      </p:sp>
      <p:sp>
        <p:nvSpPr>
          <p:cNvPr id="164" name="Shape 164"/>
          <p:cNvSpPr/>
          <p:nvPr/>
        </p:nvSpPr>
        <p:spPr>
          <a:xfrm>
            <a:off x="3412100" y="3786525"/>
            <a:ext cx="426300" cy="430500"/>
          </a:xfrm>
          <a:prstGeom prst="ellipse">
            <a:avLst/>
          </a:prstGeom>
          <a:solidFill>
            <a:schemeClr val="lt2"/>
          </a:solidFill>
          <a:ln cap="flat" cmpd="sng" w="38100">
            <a:solidFill>
              <a:srgbClr val="3C78D8"/>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t>3</a:t>
            </a:r>
          </a:p>
        </p:txBody>
      </p:sp>
      <p:sp>
        <p:nvSpPr>
          <p:cNvPr id="165" name="Shape 165"/>
          <p:cNvSpPr/>
          <p:nvPr/>
        </p:nvSpPr>
        <p:spPr>
          <a:xfrm>
            <a:off x="1200488" y="3863500"/>
            <a:ext cx="666600" cy="711900"/>
          </a:xfrm>
          <a:prstGeom prst="foldedCorner">
            <a:avLst>
              <a:gd fmla="val 16667" name="adj"/>
            </a:avLst>
          </a:prstGeom>
          <a:solidFill>
            <a:srgbClr val="3C78D8"/>
          </a:solidFill>
          <a:ln>
            <a:noFill/>
          </a:ln>
        </p:spPr>
        <p:txBody>
          <a:bodyPr anchorCtr="0" anchor="ctr" bIns="91425" lIns="91425" rIns="91425" wrap="square" tIns="91425">
            <a:noAutofit/>
          </a:bodyPr>
          <a:lstStyle/>
          <a:p>
            <a:pPr lvl="0" rtl="0" algn="ctr">
              <a:spcBef>
                <a:spcPts val="0"/>
              </a:spcBef>
              <a:buNone/>
            </a:pPr>
            <a:r>
              <a:rPr lang="en" sz="1100">
                <a:solidFill>
                  <a:srgbClr val="FFFFFF"/>
                </a:solidFill>
              </a:rPr>
              <a:t>s</a:t>
            </a:r>
            <a:r>
              <a:rPr lang="en" sz="1100">
                <a:solidFill>
                  <a:srgbClr val="FFFFFF"/>
                </a:solidFill>
              </a:rPr>
              <a:t>ubtask 2</a:t>
            </a:r>
          </a:p>
        </p:txBody>
      </p:sp>
      <p:cxnSp>
        <p:nvCxnSpPr>
          <p:cNvPr id="166" name="Shape 166"/>
          <p:cNvCxnSpPr>
            <a:stCxn id="158" idx="2"/>
            <a:endCxn id="161" idx="0"/>
          </p:cNvCxnSpPr>
          <p:nvPr/>
        </p:nvCxnSpPr>
        <p:spPr>
          <a:xfrm rot="5400000">
            <a:off x="983900" y="3302812"/>
            <a:ext cx="319200" cy="780600"/>
          </a:xfrm>
          <a:prstGeom prst="bentConnector3">
            <a:avLst>
              <a:gd fmla="val 49977" name="adj1"/>
            </a:avLst>
          </a:prstGeom>
          <a:noFill/>
          <a:ln cap="flat" cmpd="sng" w="9525">
            <a:solidFill>
              <a:schemeClr val="dk2"/>
            </a:solidFill>
            <a:prstDash val="solid"/>
            <a:round/>
            <a:headEnd len="lg" w="lg" type="none"/>
            <a:tailEnd len="lg" w="lg" type="none"/>
          </a:ln>
        </p:spPr>
      </p:cxnSp>
      <p:cxnSp>
        <p:nvCxnSpPr>
          <p:cNvPr id="167" name="Shape 167"/>
          <p:cNvCxnSpPr>
            <a:stCxn id="158" idx="2"/>
            <a:endCxn id="165" idx="0"/>
          </p:cNvCxnSpPr>
          <p:nvPr/>
        </p:nvCxnSpPr>
        <p:spPr>
          <a:xfrm flipH="1" rot="-5400000">
            <a:off x="1369100" y="3698212"/>
            <a:ext cx="330000" cy="600"/>
          </a:xfrm>
          <a:prstGeom prst="bentConnector3">
            <a:avLst>
              <a:gd fmla="val 49998" name="adj1"/>
            </a:avLst>
          </a:prstGeom>
          <a:noFill/>
          <a:ln cap="flat" cmpd="sng" w="9525">
            <a:solidFill>
              <a:schemeClr val="dk2"/>
            </a:solidFill>
            <a:prstDash val="solid"/>
            <a:round/>
            <a:headEnd len="lg" w="lg" type="none"/>
            <a:tailEnd len="lg" w="lg" type="none"/>
          </a:ln>
        </p:spPr>
      </p:cxnSp>
      <p:cxnSp>
        <p:nvCxnSpPr>
          <p:cNvPr id="168" name="Shape 168"/>
          <p:cNvCxnSpPr>
            <a:stCxn id="158" idx="2"/>
            <a:endCxn id="162" idx="0"/>
          </p:cNvCxnSpPr>
          <p:nvPr/>
        </p:nvCxnSpPr>
        <p:spPr>
          <a:xfrm flipH="1" rot="-5400000">
            <a:off x="1764500" y="3302812"/>
            <a:ext cx="319200" cy="780600"/>
          </a:xfrm>
          <a:prstGeom prst="bentConnector3">
            <a:avLst>
              <a:gd fmla="val 49977" name="adj1"/>
            </a:avLst>
          </a:prstGeom>
          <a:noFill/>
          <a:ln cap="flat" cmpd="sng" w="9525">
            <a:solidFill>
              <a:schemeClr val="dk2"/>
            </a:solidFill>
            <a:prstDash val="solid"/>
            <a:round/>
            <a:headEnd len="lg" w="lg" type="none"/>
            <a:tailEnd len="lg" w="lg" type="none"/>
          </a:ln>
        </p:spPr>
      </p:cxnSp>
      <p:cxnSp>
        <p:nvCxnSpPr>
          <p:cNvPr id="169" name="Shape 169"/>
          <p:cNvCxnSpPr>
            <a:stCxn id="163" idx="6"/>
            <a:endCxn id="160" idx="2"/>
          </p:cNvCxnSpPr>
          <p:nvPr/>
        </p:nvCxnSpPr>
        <p:spPr>
          <a:xfrm>
            <a:off x="3838400" y="3140775"/>
            <a:ext cx="489900" cy="430500"/>
          </a:xfrm>
          <a:prstGeom prst="straightConnector1">
            <a:avLst/>
          </a:prstGeom>
          <a:noFill/>
          <a:ln cap="flat" cmpd="sng" w="9525">
            <a:solidFill>
              <a:schemeClr val="dk2"/>
            </a:solidFill>
            <a:prstDash val="solid"/>
            <a:round/>
            <a:headEnd len="lg" w="lg" type="none"/>
            <a:tailEnd len="lg" w="lg" type="stealth"/>
          </a:ln>
        </p:spPr>
      </p:cxnSp>
      <p:cxnSp>
        <p:nvCxnSpPr>
          <p:cNvPr id="170" name="Shape 170"/>
          <p:cNvCxnSpPr>
            <a:stCxn id="164" idx="6"/>
            <a:endCxn id="160" idx="2"/>
          </p:cNvCxnSpPr>
          <p:nvPr/>
        </p:nvCxnSpPr>
        <p:spPr>
          <a:xfrm flipH="1" rot="10800000">
            <a:off x="3838400" y="3571275"/>
            <a:ext cx="489900" cy="430500"/>
          </a:xfrm>
          <a:prstGeom prst="straightConnector1">
            <a:avLst/>
          </a:prstGeom>
          <a:noFill/>
          <a:ln cap="flat" cmpd="sng" w="9525">
            <a:solidFill>
              <a:schemeClr val="dk2"/>
            </a:solidFill>
            <a:prstDash val="solid"/>
            <a:round/>
            <a:headEnd len="lg" w="lg" type="none"/>
            <a:tailEnd len="lg" w="lg" type="stealth"/>
          </a:ln>
        </p:spPr>
      </p:cxnSp>
      <p:cxnSp>
        <p:nvCxnSpPr>
          <p:cNvPr id="171" name="Shape 171"/>
          <p:cNvCxnSpPr>
            <a:stCxn id="160" idx="6"/>
            <a:endCxn id="159" idx="2"/>
          </p:cNvCxnSpPr>
          <p:nvPr/>
        </p:nvCxnSpPr>
        <p:spPr>
          <a:xfrm>
            <a:off x="4754513" y="3571275"/>
            <a:ext cx="390000" cy="7200"/>
          </a:xfrm>
          <a:prstGeom prst="straightConnector1">
            <a:avLst/>
          </a:prstGeom>
          <a:noFill/>
          <a:ln cap="flat" cmpd="sng" w="9525">
            <a:solidFill>
              <a:schemeClr val="dk2"/>
            </a:solidFill>
            <a:prstDash val="solid"/>
            <a:round/>
            <a:headEnd len="lg" w="lg" type="none"/>
            <a:tailEnd len="lg" w="lg" type="stealth"/>
          </a:ln>
        </p:spPr>
      </p:cxnSp>
      <p:cxnSp>
        <p:nvCxnSpPr>
          <p:cNvPr id="172" name="Shape 172"/>
          <p:cNvCxnSpPr>
            <a:stCxn id="157" idx="6"/>
            <a:endCxn id="156" idx="2"/>
          </p:cNvCxnSpPr>
          <p:nvPr/>
        </p:nvCxnSpPr>
        <p:spPr>
          <a:xfrm>
            <a:off x="4695713" y="1542900"/>
            <a:ext cx="448800" cy="7200"/>
          </a:xfrm>
          <a:prstGeom prst="straightConnector1">
            <a:avLst/>
          </a:prstGeom>
          <a:noFill/>
          <a:ln cap="flat" cmpd="sng" w="9525">
            <a:solidFill>
              <a:schemeClr val="dk2"/>
            </a:solidFill>
            <a:prstDash val="solid"/>
            <a:round/>
            <a:headEnd len="lg" w="lg" type="none"/>
            <a:tailEnd len="lg" w="lg" type="stealth"/>
          </a:ln>
        </p:spPr>
      </p:cxnSp>
      <p:cxnSp>
        <p:nvCxnSpPr>
          <p:cNvPr id="173" name="Shape 173"/>
          <p:cNvCxnSpPr/>
          <p:nvPr/>
        </p:nvCxnSpPr>
        <p:spPr>
          <a:xfrm rot="10800000">
            <a:off x="419950" y="2260050"/>
            <a:ext cx="5457300" cy="7200"/>
          </a:xfrm>
          <a:prstGeom prst="straightConnector1">
            <a:avLst/>
          </a:prstGeom>
          <a:noFill/>
          <a:ln cap="flat" cmpd="sng" w="9525">
            <a:solidFill>
              <a:schemeClr val="dk2"/>
            </a:solidFill>
            <a:prstDash val="dot"/>
            <a:round/>
            <a:headEnd len="lg" w="lg" type="none"/>
            <a:tailEnd len="lg" w="lg" type="none"/>
          </a:ln>
        </p:spPr>
      </p:cxnSp>
      <p:cxnSp>
        <p:nvCxnSpPr>
          <p:cNvPr id="174" name="Shape 174"/>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GitHub Workflow</a:t>
            </a:r>
          </a:p>
        </p:txBody>
      </p:sp>
      <p:sp>
        <p:nvSpPr>
          <p:cNvPr id="180" name="Shape 180"/>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181" name="Shape 181"/>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182" name="Shape 182"/>
          <p:cNvPicPr preferRelativeResize="0"/>
          <p:nvPr/>
        </p:nvPicPr>
        <p:blipFill>
          <a:blip r:embed="rId3">
            <a:alphaModFix/>
          </a:blip>
          <a:stretch>
            <a:fillRect/>
          </a:stretch>
        </p:blipFill>
        <p:spPr>
          <a:xfrm>
            <a:off x="411675" y="1166075"/>
            <a:ext cx="5644224" cy="3628050"/>
          </a:xfrm>
          <a:prstGeom prst="rect">
            <a:avLst/>
          </a:prstGeom>
          <a:noFill/>
          <a:ln cap="flat" cmpd="sng" w="9525">
            <a:solidFill>
              <a:srgbClr val="000000"/>
            </a:solidFill>
            <a:prstDash val="solid"/>
            <a:round/>
            <a:headEnd len="med" w="med" type="none"/>
            <a:tailEnd len="med" w="med" type="none"/>
          </a:ln>
        </p:spPr>
      </p:pic>
      <p:sp>
        <p:nvSpPr>
          <p:cNvPr id="183" name="Shape 183"/>
          <p:cNvSpPr txBox="1"/>
          <p:nvPr/>
        </p:nvSpPr>
        <p:spPr>
          <a:xfrm>
            <a:off x="6236775" y="1129950"/>
            <a:ext cx="2766300" cy="35586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b="1" lang="en">
                <a:latin typeface="Proxima Nova"/>
                <a:ea typeface="Proxima Nova"/>
                <a:cs typeface="Proxima Nova"/>
                <a:sym typeface="Proxima Nova"/>
              </a:rPr>
              <a:t>Some useful practices</a:t>
            </a:r>
          </a:p>
          <a:p>
            <a:pPr indent="-304800" lvl="0" marL="457200" rtl="0">
              <a:lnSpc>
                <a:spcPct val="200000"/>
              </a:lnSpc>
              <a:spcBef>
                <a:spcPts val="0"/>
              </a:spcBef>
              <a:buSzPct val="100000"/>
              <a:buFont typeface="Proxima Nova"/>
              <a:buChar char="●"/>
            </a:pPr>
            <a:r>
              <a:rPr lang="en" sz="1200">
                <a:latin typeface="Proxima Nova"/>
                <a:ea typeface="Proxima Nova"/>
                <a:cs typeface="Proxima Nova"/>
                <a:sym typeface="Proxima Nova"/>
              </a:rPr>
              <a:t>1-1 correlation with tickets</a:t>
            </a:r>
          </a:p>
          <a:p>
            <a:pPr indent="-304800" lvl="0" marL="457200" rtl="0">
              <a:lnSpc>
                <a:spcPct val="200000"/>
              </a:lnSpc>
              <a:spcBef>
                <a:spcPts val="0"/>
              </a:spcBef>
              <a:buSzPct val="100000"/>
              <a:buFont typeface="Proxima Nova"/>
              <a:buChar char="●"/>
            </a:pPr>
            <a:r>
              <a:rPr lang="en" sz="1200">
                <a:latin typeface="Proxima Nova"/>
                <a:ea typeface="Proxima Nova"/>
                <a:cs typeface="Proxima Nova"/>
                <a:sym typeface="Proxima Nova"/>
              </a:rPr>
              <a:t>Clear descriptions</a:t>
            </a:r>
          </a:p>
          <a:p>
            <a:pPr indent="-304800" lvl="0" marL="457200" rtl="0">
              <a:lnSpc>
                <a:spcPct val="200000"/>
              </a:lnSpc>
              <a:spcBef>
                <a:spcPts val="0"/>
              </a:spcBef>
              <a:buSzPct val="100000"/>
              <a:buFont typeface="Proxima Nova"/>
              <a:buChar char="●"/>
            </a:pPr>
            <a:r>
              <a:rPr lang="en" sz="1200">
                <a:latin typeface="Proxima Nova"/>
                <a:ea typeface="Proxima Nova"/>
                <a:cs typeface="Proxima Nova"/>
                <a:sym typeface="Proxima Nova"/>
              </a:rPr>
              <a:t>Documented review steps</a:t>
            </a:r>
          </a:p>
          <a:p>
            <a:pPr indent="-304800" lvl="0" marL="457200" rtl="0">
              <a:lnSpc>
                <a:spcPct val="200000"/>
              </a:lnSpc>
              <a:spcBef>
                <a:spcPts val="0"/>
              </a:spcBef>
              <a:buSzPct val="100000"/>
              <a:buFont typeface="Proxima Nova"/>
              <a:buChar char="●"/>
            </a:pPr>
            <a:r>
              <a:rPr lang="en" sz="1200">
                <a:latin typeface="Proxima Nova"/>
                <a:ea typeface="Proxima Nova"/>
                <a:cs typeface="Proxima Nova"/>
                <a:sym typeface="Proxima Nova"/>
              </a:rPr>
              <a:t>Discussion threads</a:t>
            </a:r>
          </a:p>
          <a:p>
            <a:pPr indent="-304800" lvl="0" marL="457200" rtl="0">
              <a:lnSpc>
                <a:spcPct val="200000"/>
              </a:lnSpc>
              <a:spcBef>
                <a:spcPts val="0"/>
              </a:spcBef>
              <a:buSzPct val="100000"/>
              <a:buFont typeface="Proxima Nova"/>
              <a:buChar char="●"/>
            </a:pPr>
            <a:r>
              <a:rPr lang="en" sz="1200">
                <a:latin typeface="Proxima Nova"/>
                <a:ea typeface="Proxima Nova"/>
                <a:cs typeface="Proxima Nova"/>
                <a:sym typeface="Proxima Nova"/>
              </a:rPr>
              <a:t>Status labels</a:t>
            </a:r>
          </a:p>
          <a:p>
            <a:pPr indent="-304800" lvl="0" marL="457200" rtl="0">
              <a:lnSpc>
                <a:spcPct val="100000"/>
              </a:lnSpc>
              <a:spcBef>
                <a:spcPts val="0"/>
              </a:spcBef>
              <a:buSzPct val="100000"/>
              <a:buFont typeface="Proxima Nova"/>
              <a:buChar char="●"/>
            </a:pPr>
            <a:r>
              <a:rPr lang="en" sz="1200">
                <a:latin typeface="Proxima Nova"/>
                <a:ea typeface="Proxima Nova"/>
                <a:cs typeface="Proxima Nova"/>
                <a:sym typeface="Proxima Nova"/>
              </a:rPr>
              <a:t>Require approved review and CircleCI pass to merge</a:t>
            </a:r>
          </a:p>
          <a:p>
            <a:pPr lvl="0" rtl="0">
              <a:lnSpc>
                <a:spcPct val="100000"/>
              </a:lnSpc>
              <a:spcBef>
                <a:spcPts val="0"/>
              </a:spcBef>
              <a:buNone/>
            </a:pPr>
            <a:r>
              <a:t/>
            </a:r>
            <a:endParaRPr sz="1200">
              <a:latin typeface="Proxima Nova"/>
              <a:ea typeface="Proxima Nova"/>
              <a:cs typeface="Proxima Nova"/>
              <a:sym typeface="Proxima Nova"/>
            </a:endParaRPr>
          </a:p>
          <a:p>
            <a:pPr indent="-304800" lvl="0" marL="457200" rtl="0">
              <a:lnSpc>
                <a:spcPct val="100000"/>
              </a:lnSpc>
              <a:spcBef>
                <a:spcPts val="0"/>
              </a:spcBef>
              <a:buSzPct val="100000"/>
              <a:buFont typeface="Proxima Nova"/>
              <a:buChar char="●"/>
            </a:pPr>
            <a:r>
              <a:rPr lang="en" sz="1200">
                <a:latin typeface="Proxima Nova"/>
                <a:ea typeface="Proxima Nova"/>
                <a:cs typeface="Proxima Nova"/>
                <a:sym typeface="Proxima Nova"/>
              </a:rPr>
              <a:t>Fully linked to tickets, test site, documentation, etc.</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p:nvPr/>
        </p:nvSpPr>
        <p:spPr>
          <a:xfrm>
            <a:off x="321600" y="895900"/>
            <a:ext cx="4202700" cy="3793500"/>
          </a:xfrm>
          <a:prstGeom prst="foldedCorner">
            <a:avLst>
              <a:gd fmla="val 5802"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9" name="Shape 189"/>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190" name="Shape 190"/>
          <p:cNvSpPr/>
          <p:nvPr/>
        </p:nvSpPr>
        <p:spPr>
          <a:xfrm>
            <a:off x="2268750" y="3617850"/>
            <a:ext cx="857700" cy="858900"/>
          </a:xfrm>
          <a:prstGeom prst="ellipse">
            <a:avLst/>
          </a:prstGeom>
          <a:solidFill>
            <a:schemeClr val="lt2"/>
          </a:solidFill>
          <a:ln cap="flat" cmpd="sng" w="38100">
            <a:solidFill>
              <a:srgbClr val="E69138"/>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1" name="Shape 191"/>
          <p:cNvSpPr/>
          <p:nvPr/>
        </p:nvSpPr>
        <p:spPr>
          <a:xfrm>
            <a:off x="2429550" y="2594275"/>
            <a:ext cx="549300" cy="553800"/>
          </a:xfrm>
          <a:prstGeom prst="ellipse">
            <a:avLst/>
          </a:prstGeom>
          <a:solidFill>
            <a:schemeClr val="lt2"/>
          </a:solidFill>
          <a:ln cap="flat" cmpd="sng" w="38100">
            <a:solidFill>
              <a:srgbClr val="CC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2" name="Shape 192"/>
          <p:cNvSpPr/>
          <p:nvPr/>
        </p:nvSpPr>
        <p:spPr>
          <a:xfrm>
            <a:off x="2529982" y="1797125"/>
            <a:ext cx="333000" cy="302100"/>
          </a:xfrm>
          <a:prstGeom prst="ellipse">
            <a:avLst/>
          </a:prstGeom>
          <a:solidFill>
            <a:schemeClr val="lt2"/>
          </a:solidFill>
          <a:ln cap="flat" cmpd="sng" w="38100">
            <a:solidFill>
              <a:srgbClr val="003B7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3" name="Shape 193"/>
          <p:cNvSpPr/>
          <p:nvPr/>
        </p:nvSpPr>
        <p:spPr>
          <a:xfrm>
            <a:off x="4619700" y="884600"/>
            <a:ext cx="4202700" cy="3793500"/>
          </a:xfrm>
          <a:prstGeom prst="foldedCorner">
            <a:avLst>
              <a:gd fmla="val 5802"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4" name="Shape 194"/>
          <p:cNvSpPr/>
          <p:nvPr/>
        </p:nvSpPr>
        <p:spPr>
          <a:xfrm>
            <a:off x="3068573" y="1797125"/>
            <a:ext cx="333000" cy="302100"/>
          </a:xfrm>
          <a:prstGeom prst="ellipse">
            <a:avLst/>
          </a:prstGeom>
          <a:solidFill>
            <a:schemeClr val="lt2"/>
          </a:solidFill>
          <a:ln cap="flat" cmpd="sng" w="38100">
            <a:solidFill>
              <a:srgbClr val="003B7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5" name="Shape 195"/>
          <p:cNvSpPr/>
          <p:nvPr/>
        </p:nvSpPr>
        <p:spPr>
          <a:xfrm>
            <a:off x="3607164" y="1797125"/>
            <a:ext cx="333000" cy="302100"/>
          </a:xfrm>
          <a:prstGeom prst="ellipse">
            <a:avLst/>
          </a:prstGeom>
          <a:solidFill>
            <a:schemeClr val="lt2"/>
          </a:solidFill>
          <a:ln cap="flat" cmpd="sng" w="38100">
            <a:solidFill>
              <a:srgbClr val="003B7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6" name="Shape 196"/>
          <p:cNvSpPr/>
          <p:nvPr/>
        </p:nvSpPr>
        <p:spPr>
          <a:xfrm>
            <a:off x="1452800" y="1797125"/>
            <a:ext cx="333000" cy="302100"/>
          </a:xfrm>
          <a:prstGeom prst="ellipse">
            <a:avLst/>
          </a:prstGeom>
          <a:solidFill>
            <a:schemeClr val="lt2"/>
          </a:solidFill>
          <a:ln cap="flat" cmpd="sng" w="38100">
            <a:solidFill>
              <a:srgbClr val="003B7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7" name="Shape 197"/>
          <p:cNvSpPr/>
          <p:nvPr/>
        </p:nvSpPr>
        <p:spPr>
          <a:xfrm>
            <a:off x="1991391" y="1797125"/>
            <a:ext cx="333000" cy="302100"/>
          </a:xfrm>
          <a:prstGeom prst="ellipse">
            <a:avLst/>
          </a:prstGeom>
          <a:solidFill>
            <a:schemeClr val="lt2"/>
          </a:solidFill>
          <a:ln cap="flat" cmpd="sng" w="38100">
            <a:solidFill>
              <a:srgbClr val="003B71"/>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98" name="Shape 198"/>
          <p:cNvSpPr/>
          <p:nvPr/>
        </p:nvSpPr>
        <p:spPr>
          <a:xfrm>
            <a:off x="2583900" y="2195704"/>
            <a:ext cx="227400" cy="302100"/>
          </a:xfrm>
          <a:prstGeom prst="downArrow">
            <a:avLst>
              <a:gd fmla="val 50000" name="adj1"/>
              <a:gd fmla="val 50000"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199" name="Shape 199"/>
          <p:cNvSpPr/>
          <p:nvPr/>
        </p:nvSpPr>
        <p:spPr>
          <a:xfrm>
            <a:off x="2583900" y="3219002"/>
            <a:ext cx="227400" cy="302100"/>
          </a:xfrm>
          <a:prstGeom prst="downArrow">
            <a:avLst>
              <a:gd fmla="val 50000" name="adj1"/>
              <a:gd fmla="val 50000"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txBox="1"/>
          <p:nvPr/>
        </p:nvSpPr>
        <p:spPr>
          <a:xfrm>
            <a:off x="1589700" y="1489700"/>
            <a:ext cx="2215800" cy="441900"/>
          </a:xfrm>
          <a:prstGeom prst="rect">
            <a:avLst/>
          </a:prstGeom>
          <a:noFill/>
          <a:ln>
            <a:noFill/>
          </a:ln>
        </p:spPr>
        <p:txBody>
          <a:bodyPr anchorCtr="0" anchor="t" bIns="91425" lIns="91425" rIns="91425" wrap="square" tIns="91425">
            <a:noAutofit/>
          </a:bodyPr>
          <a:lstStyle/>
          <a:p>
            <a:pPr lvl="0" rtl="0" algn="ctr">
              <a:spcBef>
                <a:spcPts val="0"/>
              </a:spcBef>
              <a:buNone/>
            </a:pPr>
            <a:r>
              <a:rPr b="1" lang="en" sz="1000"/>
              <a:t>FEATURE BRANCHES</a:t>
            </a:r>
          </a:p>
        </p:txBody>
      </p:sp>
      <p:sp>
        <p:nvSpPr>
          <p:cNvPr id="201" name="Shape 201"/>
          <p:cNvSpPr txBox="1"/>
          <p:nvPr/>
        </p:nvSpPr>
        <p:spPr>
          <a:xfrm>
            <a:off x="798150" y="2749994"/>
            <a:ext cx="22158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RELEASE BRANCH</a:t>
            </a:r>
          </a:p>
        </p:txBody>
      </p:sp>
      <p:sp>
        <p:nvSpPr>
          <p:cNvPr id="202" name="Shape 202"/>
          <p:cNvSpPr txBox="1"/>
          <p:nvPr/>
        </p:nvSpPr>
        <p:spPr>
          <a:xfrm>
            <a:off x="840325" y="3870495"/>
            <a:ext cx="22158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MASTER BRANCH</a:t>
            </a:r>
          </a:p>
        </p:txBody>
      </p:sp>
      <p:pic>
        <p:nvPicPr>
          <p:cNvPr descr="github-394322_960_720.png" id="203" name="Shape 203"/>
          <p:cNvPicPr preferRelativeResize="0"/>
          <p:nvPr/>
        </p:nvPicPr>
        <p:blipFill>
          <a:blip r:embed="rId3">
            <a:alphaModFix/>
          </a:blip>
          <a:stretch>
            <a:fillRect/>
          </a:stretch>
        </p:blipFill>
        <p:spPr>
          <a:xfrm>
            <a:off x="468350" y="905325"/>
            <a:ext cx="1168750" cy="584375"/>
          </a:xfrm>
          <a:prstGeom prst="rect">
            <a:avLst/>
          </a:prstGeom>
          <a:noFill/>
          <a:ln>
            <a:noFill/>
          </a:ln>
        </p:spPr>
      </p:pic>
      <p:cxnSp>
        <p:nvCxnSpPr>
          <p:cNvPr id="204" name="Shape 204"/>
          <p:cNvCxnSpPr>
            <a:endCxn id="203" idx="2"/>
          </p:cNvCxnSpPr>
          <p:nvPr/>
        </p:nvCxnSpPr>
        <p:spPr>
          <a:xfrm>
            <a:off x="468325" y="1489700"/>
            <a:ext cx="584400" cy="0"/>
          </a:xfrm>
          <a:prstGeom prst="straightConnector1">
            <a:avLst/>
          </a:prstGeom>
          <a:noFill/>
          <a:ln cap="flat" cmpd="sng" w="38100">
            <a:solidFill>
              <a:srgbClr val="D9D9D9"/>
            </a:solidFill>
            <a:prstDash val="solid"/>
            <a:round/>
            <a:headEnd len="lg" w="lg" type="none"/>
            <a:tailEnd len="lg" w="lg" type="none"/>
          </a:ln>
        </p:spPr>
      </p:cxnSp>
      <p:pic>
        <p:nvPicPr>
          <p:cNvPr descr="pantheon-9d52af5e52560719e230809b0e03d862-1.png" id="205" name="Shape 205"/>
          <p:cNvPicPr preferRelativeResize="0"/>
          <p:nvPr/>
        </p:nvPicPr>
        <p:blipFill>
          <a:blip r:embed="rId4">
            <a:alphaModFix/>
          </a:blip>
          <a:stretch>
            <a:fillRect/>
          </a:stretch>
        </p:blipFill>
        <p:spPr>
          <a:xfrm>
            <a:off x="4759100" y="980000"/>
            <a:ext cx="1338163" cy="441900"/>
          </a:xfrm>
          <a:prstGeom prst="rect">
            <a:avLst/>
          </a:prstGeom>
          <a:noFill/>
          <a:ln>
            <a:noFill/>
          </a:ln>
        </p:spPr>
      </p:pic>
      <p:cxnSp>
        <p:nvCxnSpPr>
          <p:cNvPr id="206" name="Shape 206"/>
          <p:cNvCxnSpPr/>
          <p:nvPr/>
        </p:nvCxnSpPr>
        <p:spPr>
          <a:xfrm>
            <a:off x="4759100" y="1489700"/>
            <a:ext cx="584400" cy="0"/>
          </a:xfrm>
          <a:prstGeom prst="straightConnector1">
            <a:avLst/>
          </a:prstGeom>
          <a:noFill/>
          <a:ln cap="flat" cmpd="sng" w="38100">
            <a:solidFill>
              <a:srgbClr val="D9D9D9"/>
            </a:solidFill>
            <a:prstDash val="solid"/>
            <a:round/>
            <a:headEnd len="lg" w="lg" type="none"/>
            <a:tailEnd len="lg" w="lg" type="none"/>
          </a:ln>
        </p:spPr>
      </p:cxnSp>
      <p:sp>
        <p:nvSpPr>
          <p:cNvPr id="207" name="Shape 207"/>
          <p:cNvSpPr/>
          <p:nvPr/>
        </p:nvSpPr>
        <p:spPr>
          <a:xfrm>
            <a:off x="5987375"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8" name="Shape 208"/>
          <p:cNvSpPr/>
          <p:nvPr/>
        </p:nvSpPr>
        <p:spPr>
          <a:xfrm>
            <a:off x="6477300"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9" name="Shape 209"/>
          <p:cNvSpPr/>
          <p:nvPr/>
        </p:nvSpPr>
        <p:spPr>
          <a:xfrm>
            <a:off x="6967225"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a:off x="7457150"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a:off x="7917725"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2" name="Shape 212"/>
          <p:cNvSpPr txBox="1"/>
          <p:nvPr/>
        </p:nvSpPr>
        <p:spPr>
          <a:xfrm>
            <a:off x="5987300" y="1489700"/>
            <a:ext cx="2238600" cy="441900"/>
          </a:xfrm>
          <a:prstGeom prst="rect">
            <a:avLst/>
          </a:prstGeom>
          <a:noFill/>
          <a:ln>
            <a:noFill/>
          </a:ln>
        </p:spPr>
        <p:txBody>
          <a:bodyPr anchorCtr="0" anchor="t" bIns="91425" lIns="91425" rIns="91425" wrap="square" tIns="91425">
            <a:noAutofit/>
          </a:bodyPr>
          <a:lstStyle/>
          <a:p>
            <a:pPr lvl="0" rtl="0" algn="ctr">
              <a:spcBef>
                <a:spcPts val="0"/>
              </a:spcBef>
              <a:buNone/>
            </a:pPr>
            <a:r>
              <a:rPr b="1" lang="en" sz="1000"/>
              <a:t>MULTIDEVS</a:t>
            </a:r>
          </a:p>
        </p:txBody>
      </p:sp>
      <p:sp>
        <p:nvSpPr>
          <p:cNvPr id="213" name="Shape 213"/>
          <p:cNvSpPr/>
          <p:nvPr/>
        </p:nvSpPr>
        <p:spPr>
          <a:xfrm>
            <a:off x="6770750" y="2415950"/>
            <a:ext cx="671700" cy="539400"/>
          </a:xfrm>
          <a:prstGeom prst="foldedCorner">
            <a:avLst>
              <a:gd fmla="val 7234" name="adj"/>
            </a:avLst>
          </a:prstGeom>
          <a:solidFill>
            <a:schemeClr val="lt2"/>
          </a:solidFill>
          <a:ln cap="flat" cmpd="sng" w="19050">
            <a:solidFill>
              <a:srgbClr val="CC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4" name="Shape 214"/>
          <p:cNvSpPr/>
          <p:nvPr/>
        </p:nvSpPr>
        <p:spPr>
          <a:xfrm>
            <a:off x="6770750" y="3198725"/>
            <a:ext cx="671700" cy="539400"/>
          </a:xfrm>
          <a:prstGeom prst="foldedCorner">
            <a:avLst>
              <a:gd fmla="val 7234" name="adj"/>
            </a:avLst>
          </a:prstGeom>
          <a:solidFill>
            <a:schemeClr val="lt2"/>
          </a:solidFill>
          <a:ln cap="flat" cmpd="sng" w="19050">
            <a:solidFill>
              <a:srgbClr val="E6913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5" name="Shape 215"/>
          <p:cNvSpPr/>
          <p:nvPr/>
        </p:nvSpPr>
        <p:spPr>
          <a:xfrm>
            <a:off x="6770750" y="3981500"/>
            <a:ext cx="671700" cy="539400"/>
          </a:xfrm>
          <a:prstGeom prst="foldedCorner">
            <a:avLst>
              <a:gd fmla="val 7234" name="adj"/>
            </a:avLst>
          </a:prstGeom>
          <a:solidFill>
            <a:schemeClr val="lt2"/>
          </a:solidFill>
          <a:ln cap="flat" cmpd="sng" w="19050">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a:off x="6992900" y="2195701"/>
            <a:ext cx="227400" cy="204300"/>
          </a:xfrm>
          <a:prstGeom prst="downArrow">
            <a:avLst>
              <a:gd fmla="val 50000" name="adj1"/>
              <a:gd fmla="val 64978"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17" name="Shape 217"/>
          <p:cNvSpPr/>
          <p:nvPr/>
        </p:nvSpPr>
        <p:spPr>
          <a:xfrm>
            <a:off x="6992900" y="2974889"/>
            <a:ext cx="227400" cy="204300"/>
          </a:xfrm>
          <a:prstGeom prst="downArrow">
            <a:avLst>
              <a:gd fmla="val 50000" name="adj1"/>
              <a:gd fmla="val 64978"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a:off x="7007575" y="3757651"/>
            <a:ext cx="227400" cy="204300"/>
          </a:xfrm>
          <a:prstGeom prst="downArrow">
            <a:avLst>
              <a:gd fmla="val 50000" name="adj1"/>
              <a:gd fmla="val 64978"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19" name="Shape 219"/>
          <p:cNvSpPr txBox="1"/>
          <p:nvPr/>
        </p:nvSpPr>
        <p:spPr>
          <a:xfrm>
            <a:off x="5987300" y="2536400"/>
            <a:ext cx="7980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DEV</a:t>
            </a:r>
          </a:p>
        </p:txBody>
      </p:sp>
      <p:sp>
        <p:nvSpPr>
          <p:cNvPr id="220" name="Shape 220"/>
          <p:cNvSpPr txBox="1"/>
          <p:nvPr/>
        </p:nvSpPr>
        <p:spPr>
          <a:xfrm>
            <a:off x="5987300" y="3317375"/>
            <a:ext cx="7980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TEST</a:t>
            </a:r>
          </a:p>
        </p:txBody>
      </p:sp>
      <p:sp>
        <p:nvSpPr>
          <p:cNvPr id="221" name="Shape 221"/>
          <p:cNvSpPr txBox="1"/>
          <p:nvPr/>
        </p:nvSpPr>
        <p:spPr>
          <a:xfrm>
            <a:off x="5987300" y="4131950"/>
            <a:ext cx="7980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PROD</a:t>
            </a:r>
          </a:p>
        </p:txBody>
      </p:sp>
      <p:sp>
        <p:nvSpPr>
          <p:cNvPr id="222" name="Shape 222"/>
          <p:cNvSpPr txBox="1"/>
          <p:nvPr>
            <p:ph type="title"/>
          </p:nvPr>
        </p:nvSpPr>
        <p:spPr>
          <a:xfrm>
            <a:off x="454200" y="3380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Continuous Integration Scheme</a:t>
            </a:r>
          </a:p>
        </p:txBody>
      </p:sp>
      <p:cxnSp>
        <p:nvCxnSpPr>
          <p:cNvPr id="223" name="Shape 223"/>
          <p:cNvCxnSpPr/>
          <p:nvPr/>
        </p:nvCxnSpPr>
        <p:spPr>
          <a:xfrm>
            <a:off x="564086" y="7798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229" name="Shape 229"/>
          <p:cNvSpPr/>
          <p:nvPr/>
        </p:nvSpPr>
        <p:spPr>
          <a:xfrm>
            <a:off x="4619700" y="884600"/>
            <a:ext cx="4202700" cy="3793500"/>
          </a:xfrm>
          <a:prstGeom prst="foldedCorner">
            <a:avLst>
              <a:gd fmla="val 5802"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30" name="Shape 230"/>
          <p:cNvCxnSpPr/>
          <p:nvPr/>
        </p:nvCxnSpPr>
        <p:spPr>
          <a:xfrm>
            <a:off x="2039850" y="1345300"/>
            <a:ext cx="584400" cy="0"/>
          </a:xfrm>
          <a:prstGeom prst="straightConnector1">
            <a:avLst/>
          </a:prstGeom>
          <a:noFill/>
          <a:ln cap="flat" cmpd="sng" w="38100">
            <a:solidFill>
              <a:srgbClr val="D9D9D9"/>
            </a:solidFill>
            <a:prstDash val="solid"/>
            <a:round/>
            <a:headEnd len="lg" w="lg" type="none"/>
            <a:tailEnd len="lg" w="lg" type="none"/>
          </a:ln>
        </p:spPr>
      </p:cxnSp>
      <p:pic>
        <p:nvPicPr>
          <p:cNvPr descr="pantheon-9d52af5e52560719e230809b0e03d862-1.png" id="231" name="Shape 231"/>
          <p:cNvPicPr preferRelativeResize="0"/>
          <p:nvPr/>
        </p:nvPicPr>
        <p:blipFill>
          <a:blip r:embed="rId3">
            <a:alphaModFix/>
          </a:blip>
          <a:stretch>
            <a:fillRect/>
          </a:stretch>
        </p:blipFill>
        <p:spPr>
          <a:xfrm>
            <a:off x="4759100" y="980000"/>
            <a:ext cx="1338163" cy="441900"/>
          </a:xfrm>
          <a:prstGeom prst="rect">
            <a:avLst/>
          </a:prstGeom>
          <a:noFill/>
          <a:ln>
            <a:noFill/>
          </a:ln>
        </p:spPr>
      </p:pic>
      <p:cxnSp>
        <p:nvCxnSpPr>
          <p:cNvPr id="232" name="Shape 232"/>
          <p:cNvCxnSpPr/>
          <p:nvPr/>
        </p:nvCxnSpPr>
        <p:spPr>
          <a:xfrm>
            <a:off x="4759100" y="1489700"/>
            <a:ext cx="584400" cy="0"/>
          </a:xfrm>
          <a:prstGeom prst="straightConnector1">
            <a:avLst/>
          </a:prstGeom>
          <a:noFill/>
          <a:ln cap="flat" cmpd="sng" w="38100">
            <a:solidFill>
              <a:srgbClr val="D9D9D9"/>
            </a:solidFill>
            <a:prstDash val="solid"/>
            <a:round/>
            <a:headEnd len="lg" w="lg" type="none"/>
            <a:tailEnd len="lg" w="lg" type="none"/>
          </a:ln>
        </p:spPr>
      </p:cxnSp>
      <p:sp>
        <p:nvSpPr>
          <p:cNvPr id="233" name="Shape 233"/>
          <p:cNvSpPr/>
          <p:nvPr/>
        </p:nvSpPr>
        <p:spPr>
          <a:xfrm>
            <a:off x="5987375"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4" name="Shape 234"/>
          <p:cNvSpPr/>
          <p:nvPr/>
        </p:nvSpPr>
        <p:spPr>
          <a:xfrm>
            <a:off x="6477300"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5" name="Shape 235"/>
          <p:cNvSpPr/>
          <p:nvPr/>
        </p:nvSpPr>
        <p:spPr>
          <a:xfrm>
            <a:off x="6967225"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a:off x="7457150"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a:off x="7917725" y="1797125"/>
            <a:ext cx="308100" cy="345600"/>
          </a:xfrm>
          <a:prstGeom prst="foldedCorner">
            <a:avLst>
              <a:gd fmla="val 16667" name="adj"/>
            </a:avLst>
          </a:prstGeom>
          <a:solidFill>
            <a:schemeClr val="lt2"/>
          </a:solidFill>
          <a:ln cap="flat" cmpd="sng" w="19050">
            <a:solidFill>
              <a:srgbClr val="003B71"/>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8" name="Shape 238"/>
          <p:cNvSpPr txBox="1"/>
          <p:nvPr/>
        </p:nvSpPr>
        <p:spPr>
          <a:xfrm>
            <a:off x="381875" y="1410675"/>
            <a:ext cx="1129800" cy="302100"/>
          </a:xfrm>
          <a:prstGeom prst="rect">
            <a:avLst/>
          </a:prstGeom>
          <a:noFill/>
          <a:ln>
            <a:noFill/>
          </a:ln>
        </p:spPr>
        <p:txBody>
          <a:bodyPr anchorCtr="0" anchor="t" bIns="91425" lIns="91425" rIns="91425" wrap="square" tIns="91425">
            <a:noAutofit/>
          </a:bodyPr>
          <a:lstStyle/>
          <a:p>
            <a:pPr lvl="0" rtl="0" algn="r">
              <a:spcBef>
                <a:spcPts val="0"/>
              </a:spcBef>
              <a:buNone/>
            </a:pPr>
            <a:r>
              <a:rPr b="1" lang="en" sz="1000"/>
              <a:t>Commit on...</a:t>
            </a:r>
          </a:p>
        </p:txBody>
      </p:sp>
      <p:sp>
        <p:nvSpPr>
          <p:cNvPr id="239" name="Shape 239"/>
          <p:cNvSpPr/>
          <p:nvPr/>
        </p:nvSpPr>
        <p:spPr>
          <a:xfrm>
            <a:off x="6770750" y="2415950"/>
            <a:ext cx="671700" cy="539400"/>
          </a:xfrm>
          <a:prstGeom prst="foldedCorner">
            <a:avLst>
              <a:gd fmla="val 7234" name="adj"/>
            </a:avLst>
          </a:prstGeom>
          <a:solidFill>
            <a:schemeClr val="lt2"/>
          </a:solidFill>
          <a:ln cap="flat" cmpd="sng" w="19050">
            <a:solidFill>
              <a:srgbClr val="CC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0" name="Shape 240"/>
          <p:cNvSpPr/>
          <p:nvPr/>
        </p:nvSpPr>
        <p:spPr>
          <a:xfrm>
            <a:off x="6770750" y="3198725"/>
            <a:ext cx="671700" cy="539400"/>
          </a:xfrm>
          <a:prstGeom prst="foldedCorner">
            <a:avLst>
              <a:gd fmla="val 7234" name="adj"/>
            </a:avLst>
          </a:prstGeom>
          <a:solidFill>
            <a:schemeClr val="lt2"/>
          </a:solidFill>
          <a:ln cap="flat" cmpd="sng" w="19050">
            <a:solidFill>
              <a:srgbClr val="E69138"/>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a:off x="6770750" y="3981500"/>
            <a:ext cx="671700" cy="539400"/>
          </a:xfrm>
          <a:prstGeom prst="foldedCorner">
            <a:avLst>
              <a:gd fmla="val 7234" name="adj"/>
            </a:avLst>
          </a:prstGeom>
          <a:solidFill>
            <a:schemeClr val="lt2"/>
          </a:solidFill>
          <a:ln cap="flat" cmpd="sng" w="19050">
            <a:solidFill>
              <a:srgbClr val="38761D"/>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a:off x="6992900" y="2195701"/>
            <a:ext cx="227400" cy="204300"/>
          </a:xfrm>
          <a:prstGeom prst="downArrow">
            <a:avLst>
              <a:gd fmla="val 50000" name="adj1"/>
              <a:gd fmla="val 64978"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43" name="Shape 243"/>
          <p:cNvSpPr/>
          <p:nvPr/>
        </p:nvSpPr>
        <p:spPr>
          <a:xfrm>
            <a:off x="6992900" y="2974889"/>
            <a:ext cx="227400" cy="204300"/>
          </a:xfrm>
          <a:prstGeom prst="downArrow">
            <a:avLst>
              <a:gd fmla="val 50000" name="adj1"/>
              <a:gd fmla="val 64978"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44" name="Shape 244"/>
          <p:cNvSpPr/>
          <p:nvPr/>
        </p:nvSpPr>
        <p:spPr>
          <a:xfrm>
            <a:off x="7007575" y="3757651"/>
            <a:ext cx="227400" cy="204300"/>
          </a:xfrm>
          <a:prstGeom prst="downArrow">
            <a:avLst>
              <a:gd fmla="val 50000" name="adj1"/>
              <a:gd fmla="val 64978" name="adj2"/>
            </a:avLst>
          </a:prstGeom>
          <a:solidFill>
            <a:srgbClr val="999999"/>
          </a:solidFill>
          <a:ln>
            <a:noFill/>
          </a:ln>
        </p:spPr>
        <p:txBody>
          <a:bodyPr anchorCtr="0" anchor="ctr" bIns="91425" lIns="91425" rIns="91425" wrap="square" tIns="91425">
            <a:noAutofit/>
          </a:bodyPr>
          <a:lstStyle/>
          <a:p>
            <a:pPr lvl="0">
              <a:spcBef>
                <a:spcPts val="0"/>
              </a:spcBef>
              <a:buNone/>
            </a:pPr>
            <a:r>
              <a:t/>
            </a:r>
            <a:endParaRPr/>
          </a:p>
        </p:txBody>
      </p:sp>
      <p:sp>
        <p:nvSpPr>
          <p:cNvPr id="245" name="Shape 245"/>
          <p:cNvSpPr txBox="1"/>
          <p:nvPr/>
        </p:nvSpPr>
        <p:spPr>
          <a:xfrm>
            <a:off x="5987300" y="2536400"/>
            <a:ext cx="7980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DEV</a:t>
            </a:r>
          </a:p>
        </p:txBody>
      </p:sp>
      <p:sp>
        <p:nvSpPr>
          <p:cNvPr id="246" name="Shape 246"/>
          <p:cNvSpPr txBox="1"/>
          <p:nvPr/>
        </p:nvSpPr>
        <p:spPr>
          <a:xfrm>
            <a:off x="5987300" y="3317375"/>
            <a:ext cx="7980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TEST</a:t>
            </a:r>
          </a:p>
        </p:txBody>
      </p:sp>
      <p:sp>
        <p:nvSpPr>
          <p:cNvPr id="247" name="Shape 247"/>
          <p:cNvSpPr txBox="1"/>
          <p:nvPr/>
        </p:nvSpPr>
        <p:spPr>
          <a:xfrm>
            <a:off x="5987300" y="4131950"/>
            <a:ext cx="798000" cy="302100"/>
          </a:xfrm>
          <a:prstGeom prst="rect">
            <a:avLst/>
          </a:prstGeom>
          <a:noFill/>
          <a:ln>
            <a:noFill/>
          </a:ln>
        </p:spPr>
        <p:txBody>
          <a:bodyPr anchorCtr="0" anchor="t" bIns="91425" lIns="91425" rIns="91425" wrap="square" tIns="91425">
            <a:noAutofit/>
          </a:bodyPr>
          <a:lstStyle/>
          <a:p>
            <a:pPr lvl="0" rtl="0">
              <a:spcBef>
                <a:spcPts val="0"/>
              </a:spcBef>
              <a:buNone/>
            </a:pPr>
            <a:r>
              <a:rPr b="1" lang="en" sz="1000"/>
              <a:t>PROD</a:t>
            </a:r>
          </a:p>
        </p:txBody>
      </p:sp>
      <p:pic>
        <p:nvPicPr>
          <p:cNvPr descr="circle-logo-horizontal.png" id="248" name="Shape 248"/>
          <p:cNvPicPr preferRelativeResize="0"/>
          <p:nvPr/>
        </p:nvPicPr>
        <p:blipFill>
          <a:blip r:embed="rId4">
            <a:alphaModFix/>
          </a:blip>
          <a:stretch>
            <a:fillRect/>
          </a:stretch>
        </p:blipFill>
        <p:spPr>
          <a:xfrm>
            <a:off x="1612050" y="934325"/>
            <a:ext cx="1439988" cy="345600"/>
          </a:xfrm>
          <a:prstGeom prst="rect">
            <a:avLst/>
          </a:prstGeom>
          <a:noFill/>
          <a:ln>
            <a:noFill/>
          </a:ln>
        </p:spPr>
      </p:pic>
      <p:sp>
        <p:nvSpPr>
          <p:cNvPr id="249" name="Shape 249"/>
          <p:cNvSpPr txBox="1"/>
          <p:nvPr/>
        </p:nvSpPr>
        <p:spPr>
          <a:xfrm>
            <a:off x="5987300" y="1489700"/>
            <a:ext cx="2238600" cy="441900"/>
          </a:xfrm>
          <a:prstGeom prst="rect">
            <a:avLst/>
          </a:prstGeom>
          <a:noFill/>
          <a:ln>
            <a:noFill/>
          </a:ln>
        </p:spPr>
        <p:txBody>
          <a:bodyPr anchorCtr="0" anchor="t" bIns="91425" lIns="91425" rIns="91425" wrap="square" tIns="91425">
            <a:noAutofit/>
          </a:bodyPr>
          <a:lstStyle/>
          <a:p>
            <a:pPr lvl="0" rtl="0" algn="ctr">
              <a:spcBef>
                <a:spcPts val="0"/>
              </a:spcBef>
              <a:buNone/>
            </a:pPr>
            <a:r>
              <a:rPr b="1" lang="en" sz="1000"/>
              <a:t>MULTIDEVS</a:t>
            </a:r>
          </a:p>
        </p:txBody>
      </p:sp>
      <p:sp>
        <p:nvSpPr>
          <p:cNvPr id="250" name="Shape 250"/>
          <p:cNvSpPr txBox="1"/>
          <p:nvPr/>
        </p:nvSpPr>
        <p:spPr>
          <a:xfrm>
            <a:off x="1511675" y="1410675"/>
            <a:ext cx="881400" cy="302100"/>
          </a:xfrm>
          <a:prstGeom prst="rect">
            <a:avLst/>
          </a:prstGeom>
          <a:noFill/>
          <a:ln>
            <a:noFill/>
          </a:ln>
        </p:spPr>
        <p:txBody>
          <a:bodyPr anchorCtr="0" anchor="t" bIns="91425" lIns="91425" rIns="91425" wrap="square" tIns="91425">
            <a:noAutofit/>
          </a:bodyPr>
          <a:lstStyle/>
          <a:p>
            <a:pPr lvl="0" rtl="0" algn="ctr">
              <a:spcBef>
                <a:spcPts val="0"/>
              </a:spcBef>
              <a:buNone/>
            </a:pPr>
            <a:r>
              <a:rPr b="1" lang="en" sz="1000"/>
              <a:t>MASTER</a:t>
            </a:r>
          </a:p>
        </p:txBody>
      </p:sp>
      <p:sp>
        <p:nvSpPr>
          <p:cNvPr id="251" name="Shape 251"/>
          <p:cNvSpPr txBox="1"/>
          <p:nvPr/>
        </p:nvSpPr>
        <p:spPr>
          <a:xfrm>
            <a:off x="2294925" y="1410675"/>
            <a:ext cx="881400" cy="302100"/>
          </a:xfrm>
          <a:prstGeom prst="rect">
            <a:avLst/>
          </a:prstGeom>
          <a:noFill/>
          <a:ln>
            <a:noFill/>
          </a:ln>
        </p:spPr>
        <p:txBody>
          <a:bodyPr anchorCtr="0" anchor="t" bIns="91425" lIns="91425" rIns="91425" wrap="square" tIns="91425">
            <a:noAutofit/>
          </a:bodyPr>
          <a:lstStyle/>
          <a:p>
            <a:pPr lvl="0" rtl="0" algn="ctr">
              <a:spcBef>
                <a:spcPts val="0"/>
              </a:spcBef>
              <a:buNone/>
            </a:pPr>
            <a:r>
              <a:rPr b="1" lang="en" sz="1000"/>
              <a:t>RELEASE</a:t>
            </a:r>
          </a:p>
        </p:txBody>
      </p:sp>
      <p:sp>
        <p:nvSpPr>
          <p:cNvPr id="252" name="Shape 252"/>
          <p:cNvSpPr txBox="1"/>
          <p:nvPr/>
        </p:nvSpPr>
        <p:spPr>
          <a:xfrm>
            <a:off x="3012100" y="1410700"/>
            <a:ext cx="881400" cy="302100"/>
          </a:xfrm>
          <a:prstGeom prst="rect">
            <a:avLst/>
          </a:prstGeom>
          <a:noFill/>
          <a:ln>
            <a:noFill/>
          </a:ln>
        </p:spPr>
        <p:txBody>
          <a:bodyPr anchorCtr="0" anchor="t" bIns="91425" lIns="91425" rIns="91425" wrap="square" tIns="91425">
            <a:noAutofit/>
          </a:bodyPr>
          <a:lstStyle/>
          <a:p>
            <a:pPr lvl="0" rtl="0" algn="ctr">
              <a:spcBef>
                <a:spcPts val="0"/>
              </a:spcBef>
              <a:buNone/>
            </a:pPr>
            <a:r>
              <a:rPr b="1" lang="en" sz="1000"/>
              <a:t>FEATURE</a:t>
            </a:r>
          </a:p>
        </p:txBody>
      </p:sp>
      <p:cxnSp>
        <p:nvCxnSpPr>
          <p:cNvPr id="253" name="Shape 253"/>
          <p:cNvCxnSpPr/>
          <p:nvPr/>
        </p:nvCxnSpPr>
        <p:spPr>
          <a:xfrm rot="10800000">
            <a:off x="1386964" y="2267250"/>
            <a:ext cx="6845700" cy="0"/>
          </a:xfrm>
          <a:prstGeom prst="straightConnector1">
            <a:avLst/>
          </a:prstGeom>
          <a:noFill/>
          <a:ln cap="flat" cmpd="sng" w="9525">
            <a:solidFill>
              <a:schemeClr val="dk2"/>
            </a:solidFill>
            <a:prstDash val="dot"/>
            <a:round/>
            <a:headEnd len="lg" w="lg" type="none"/>
            <a:tailEnd len="lg" w="lg" type="none"/>
          </a:ln>
        </p:spPr>
      </p:cxnSp>
      <p:cxnSp>
        <p:nvCxnSpPr>
          <p:cNvPr id="254" name="Shape 254"/>
          <p:cNvCxnSpPr/>
          <p:nvPr/>
        </p:nvCxnSpPr>
        <p:spPr>
          <a:xfrm rot="10800000">
            <a:off x="1357197" y="3043325"/>
            <a:ext cx="6845700" cy="0"/>
          </a:xfrm>
          <a:prstGeom prst="straightConnector1">
            <a:avLst/>
          </a:prstGeom>
          <a:noFill/>
          <a:ln cap="flat" cmpd="sng" w="9525">
            <a:solidFill>
              <a:schemeClr val="dk2"/>
            </a:solidFill>
            <a:prstDash val="dot"/>
            <a:round/>
            <a:headEnd len="lg" w="lg" type="none"/>
            <a:tailEnd len="lg" w="lg" type="none"/>
          </a:ln>
        </p:spPr>
      </p:cxnSp>
      <p:cxnSp>
        <p:nvCxnSpPr>
          <p:cNvPr id="255" name="Shape 255"/>
          <p:cNvCxnSpPr/>
          <p:nvPr/>
        </p:nvCxnSpPr>
        <p:spPr>
          <a:xfrm rot="10800000">
            <a:off x="1387975" y="3826750"/>
            <a:ext cx="6845700" cy="0"/>
          </a:xfrm>
          <a:prstGeom prst="straightConnector1">
            <a:avLst/>
          </a:prstGeom>
          <a:noFill/>
          <a:ln cap="flat" cmpd="sng" w="9525">
            <a:solidFill>
              <a:schemeClr val="dk2"/>
            </a:solidFill>
            <a:prstDash val="dot"/>
            <a:round/>
            <a:headEnd len="lg" w="lg" type="none"/>
            <a:tailEnd len="lg" w="lg" type="none"/>
          </a:ln>
        </p:spPr>
      </p:cxnSp>
      <p:sp>
        <p:nvSpPr>
          <p:cNvPr id="256" name="Shape 256"/>
          <p:cNvSpPr/>
          <p:nvPr/>
        </p:nvSpPr>
        <p:spPr>
          <a:xfrm>
            <a:off x="1798325" y="1861750"/>
            <a:ext cx="308100" cy="1965000"/>
          </a:xfrm>
          <a:prstGeom prst="downArrow">
            <a:avLst>
              <a:gd fmla="val 50000" name="adj1"/>
              <a:gd fmla="val 50000" name="adj2"/>
            </a:avLst>
          </a:prstGeom>
          <a:solidFill>
            <a:srgbClr val="E69138"/>
          </a:solidFill>
          <a:ln>
            <a:noFill/>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a:off x="2581575" y="1850525"/>
            <a:ext cx="308100" cy="1181700"/>
          </a:xfrm>
          <a:prstGeom prst="downArrow">
            <a:avLst>
              <a:gd fmla="val 50000" name="adj1"/>
              <a:gd fmla="val 50000" name="adj2"/>
            </a:avLst>
          </a:prstGeom>
          <a:solidFill>
            <a:srgbClr val="CC0000"/>
          </a:solid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a:off x="3298750" y="1861750"/>
            <a:ext cx="308100" cy="405600"/>
          </a:xfrm>
          <a:prstGeom prst="downArrow">
            <a:avLst>
              <a:gd fmla="val 50000" name="adj1"/>
              <a:gd fmla="val 50000" name="adj2"/>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pic>
        <p:nvPicPr>
          <p:cNvPr id="259" name="Shape 259"/>
          <p:cNvPicPr preferRelativeResize="0"/>
          <p:nvPr/>
        </p:nvPicPr>
        <p:blipFill>
          <a:blip r:embed="rId5">
            <a:alphaModFix/>
          </a:blip>
          <a:stretch>
            <a:fillRect/>
          </a:stretch>
        </p:blipFill>
        <p:spPr>
          <a:xfrm>
            <a:off x="9382323" y="3317375"/>
            <a:ext cx="8852755" cy="5143500"/>
          </a:xfrm>
          <a:prstGeom prst="rect">
            <a:avLst/>
          </a:prstGeom>
          <a:noFill/>
          <a:ln>
            <a:noFill/>
          </a:ln>
        </p:spPr>
      </p:pic>
      <p:sp>
        <p:nvSpPr>
          <p:cNvPr id="260" name="Shape 26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Code flow</a:t>
            </a:r>
          </a:p>
        </p:txBody>
      </p:sp>
      <p:cxnSp>
        <p:nvCxnSpPr>
          <p:cNvPr id="261" name="Shape 261"/>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267" name="Shape 267"/>
          <p:cNvSpPr txBox="1"/>
          <p:nvPr/>
        </p:nvSpPr>
        <p:spPr>
          <a:xfrm>
            <a:off x="419850" y="1071275"/>
            <a:ext cx="8402700" cy="2406600"/>
          </a:xfrm>
          <a:prstGeom prst="rect">
            <a:avLst/>
          </a:prstGeom>
          <a:noFill/>
          <a:ln>
            <a:noFill/>
          </a:ln>
        </p:spPr>
        <p:txBody>
          <a:bodyPr anchorCtr="0" anchor="t" bIns="91425" lIns="91425" rIns="91425" wrap="square" tIns="91425">
            <a:noAutofit/>
          </a:bodyPr>
          <a:lstStyle/>
          <a:p>
            <a:pPr indent="-228600" lvl="0" marL="457200" rtl="0">
              <a:lnSpc>
                <a:spcPct val="200000"/>
              </a:lnSpc>
              <a:spcBef>
                <a:spcPts val="0"/>
              </a:spcBef>
              <a:buChar char="●"/>
            </a:pPr>
            <a:r>
              <a:rPr b="1" lang="en">
                <a:latin typeface="Proxima Nova"/>
                <a:ea typeface="Proxima Nova"/>
                <a:cs typeface="Proxima Nova"/>
                <a:sym typeface="Proxima Nova"/>
              </a:rPr>
              <a:t>Composer</a:t>
            </a:r>
            <a:r>
              <a:rPr lang="en">
                <a:latin typeface="Proxima Nova"/>
                <a:ea typeface="Proxima Nova"/>
                <a:cs typeface="Proxima Nova"/>
                <a:sym typeface="Proxima Nova"/>
              </a:rPr>
              <a:t> for dependency management</a:t>
            </a:r>
          </a:p>
          <a:p>
            <a:pPr indent="-228600" lvl="0" marL="457200" rtl="0">
              <a:lnSpc>
                <a:spcPct val="200000"/>
              </a:lnSpc>
              <a:spcBef>
                <a:spcPts val="0"/>
              </a:spcBef>
              <a:buChar char="●"/>
            </a:pPr>
            <a:r>
              <a:rPr b="1" lang="en">
                <a:latin typeface="Proxima Nova"/>
                <a:ea typeface="Proxima Nova"/>
                <a:cs typeface="Proxima Nova"/>
                <a:sym typeface="Proxima Nova"/>
              </a:rPr>
              <a:t>Terminus</a:t>
            </a:r>
            <a:r>
              <a:rPr lang="en">
                <a:latin typeface="Proxima Nova"/>
                <a:ea typeface="Proxima Nova"/>
                <a:cs typeface="Proxima Nova"/>
                <a:sym typeface="Proxima Nova"/>
              </a:rPr>
              <a:t> for remote interaction with Pantheon</a:t>
            </a:r>
          </a:p>
          <a:p>
            <a:pPr indent="-228600" lvl="0" marL="457200" rtl="0">
              <a:lnSpc>
                <a:spcPct val="200000"/>
              </a:lnSpc>
              <a:spcBef>
                <a:spcPts val="0"/>
              </a:spcBef>
              <a:buChar char="●"/>
            </a:pPr>
            <a:r>
              <a:rPr b="1" lang="en">
                <a:latin typeface="Proxima Nova"/>
                <a:ea typeface="Proxima Nova"/>
                <a:cs typeface="Proxima Nova"/>
                <a:sym typeface="Proxima Nova"/>
              </a:rPr>
              <a:t>PHP CodeSniffer</a:t>
            </a:r>
            <a:r>
              <a:rPr lang="en">
                <a:latin typeface="Proxima Nova"/>
                <a:ea typeface="Proxima Nova"/>
                <a:cs typeface="Proxima Nova"/>
                <a:sym typeface="Proxima Nova"/>
              </a:rPr>
              <a:t> and </a:t>
            </a:r>
            <a:r>
              <a:rPr b="1" lang="en">
                <a:latin typeface="Proxima Nova"/>
                <a:ea typeface="Proxima Nova"/>
                <a:cs typeface="Proxima Nova"/>
                <a:sym typeface="Proxima Nova"/>
              </a:rPr>
              <a:t>ESLint</a:t>
            </a:r>
            <a:r>
              <a:rPr lang="en">
                <a:latin typeface="Proxima Nova"/>
                <a:ea typeface="Proxima Nova"/>
                <a:cs typeface="Proxima Nova"/>
                <a:sym typeface="Proxima Nova"/>
              </a:rPr>
              <a:t> for PHP/JS linting</a:t>
            </a:r>
          </a:p>
          <a:p>
            <a:pPr indent="-228600" lvl="0" marL="457200" rtl="0">
              <a:lnSpc>
                <a:spcPct val="200000"/>
              </a:lnSpc>
              <a:spcBef>
                <a:spcPts val="0"/>
              </a:spcBef>
              <a:buChar char="●"/>
            </a:pPr>
            <a:r>
              <a:rPr b="1" lang="en">
                <a:latin typeface="Proxima Nova"/>
                <a:ea typeface="Proxima Nova"/>
                <a:cs typeface="Proxima Nova"/>
                <a:sym typeface="Proxima Nova"/>
              </a:rPr>
              <a:t>Behat</a:t>
            </a:r>
            <a:r>
              <a:rPr lang="en">
                <a:latin typeface="Proxima Nova"/>
                <a:ea typeface="Proxima Nova"/>
                <a:cs typeface="Proxima Nova"/>
                <a:sym typeface="Proxima Nova"/>
              </a:rPr>
              <a:t> for testing</a:t>
            </a:r>
          </a:p>
          <a:p>
            <a:pPr indent="-228600" lvl="0" marL="457200" rtl="0">
              <a:lnSpc>
                <a:spcPct val="200000"/>
              </a:lnSpc>
              <a:spcBef>
                <a:spcPts val="0"/>
              </a:spcBef>
              <a:buChar char="●"/>
            </a:pPr>
            <a:r>
              <a:rPr lang="en">
                <a:latin typeface="Proxima Nova"/>
                <a:ea typeface="Proxima Nova"/>
                <a:cs typeface="Proxima Nova"/>
                <a:sym typeface="Proxima Nova"/>
              </a:rPr>
              <a:t>Local environment setups and documentation for </a:t>
            </a:r>
            <a:r>
              <a:rPr b="1" lang="en">
                <a:latin typeface="Proxima Nova"/>
                <a:ea typeface="Proxima Nova"/>
                <a:cs typeface="Proxima Nova"/>
                <a:sym typeface="Proxima Nova"/>
              </a:rPr>
              <a:t>Docker</a:t>
            </a:r>
            <a:r>
              <a:rPr lang="en">
                <a:latin typeface="Proxima Nova"/>
                <a:ea typeface="Proxima Nova"/>
                <a:cs typeface="Proxima Nova"/>
                <a:sym typeface="Proxima Nova"/>
              </a:rPr>
              <a:t> / </a:t>
            </a:r>
            <a:r>
              <a:rPr b="1" lang="en">
                <a:latin typeface="Proxima Nova"/>
                <a:ea typeface="Proxima Nova"/>
                <a:cs typeface="Proxima Nova"/>
                <a:sym typeface="Proxima Nova"/>
              </a:rPr>
              <a:t>local host</a:t>
            </a:r>
          </a:p>
        </p:txBody>
      </p:sp>
      <p:sp>
        <p:nvSpPr>
          <p:cNvPr id="268" name="Shape 268"/>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Other tools</a:t>
            </a:r>
          </a:p>
        </p:txBody>
      </p:sp>
      <p:cxnSp>
        <p:nvCxnSpPr>
          <p:cNvPr id="269" name="Shape 269"/>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273" name="Shape 273"/>
        <p:cNvGrpSpPr/>
        <p:nvPr/>
      </p:nvGrpSpPr>
      <p:grpSpPr>
        <a:xfrm>
          <a:off x="0" y="0"/>
          <a:ext cx="0" cy="0"/>
          <a:chOff x="0" y="0"/>
          <a:chExt cx="0" cy="0"/>
        </a:xfrm>
      </p:grpSpPr>
      <p:sp>
        <p:nvSpPr>
          <p:cNvPr id="274" name="Shape 274"/>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Bounded Versatility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Two Products</a:t>
            </a:r>
          </a:p>
        </p:txBody>
      </p:sp>
      <p:sp>
        <p:nvSpPr>
          <p:cNvPr id="280" name="Shape 280"/>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281" name="Shape 281"/>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282" name="Shape 282"/>
          <p:cNvSpPr txBox="1"/>
          <p:nvPr/>
        </p:nvSpPr>
        <p:spPr>
          <a:xfrm>
            <a:off x="301950" y="806625"/>
            <a:ext cx="41274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Website</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pic>
        <p:nvPicPr>
          <p:cNvPr id="283" name="Shape 283"/>
          <p:cNvPicPr preferRelativeResize="0"/>
          <p:nvPr/>
        </p:nvPicPr>
        <p:blipFill rotWithShape="1">
          <a:blip r:embed="rId3">
            <a:alphaModFix/>
          </a:blip>
          <a:srcRect b="30396" l="0" r="4924" t="0"/>
          <a:stretch/>
        </p:blipFill>
        <p:spPr>
          <a:xfrm>
            <a:off x="401325" y="1499875"/>
            <a:ext cx="3734899" cy="2938074"/>
          </a:xfrm>
          <a:prstGeom prst="rect">
            <a:avLst/>
          </a:prstGeom>
          <a:noFill/>
          <a:ln cap="flat" cmpd="sng" w="9525">
            <a:solidFill>
              <a:srgbClr val="434343"/>
            </a:solidFill>
            <a:prstDash val="solid"/>
            <a:round/>
            <a:headEnd len="med" w="med" type="none"/>
            <a:tailEnd len="med" w="med" type="none"/>
          </a:ln>
        </p:spPr>
      </p:pic>
      <p:pic>
        <p:nvPicPr>
          <p:cNvPr id="284" name="Shape 284"/>
          <p:cNvPicPr preferRelativeResize="0"/>
          <p:nvPr/>
        </p:nvPicPr>
        <p:blipFill rotWithShape="1">
          <a:blip r:embed="rId4">
            <a:alphaModFix/>
          </a:blip>
          <a:srcRect b="0" l="0" r="0" t="0"/>
          <a:stretch/>
        </p:blipFill>
        <p:spPr>
          <a:xfrm>
            <a:off x="4892000" y="1497577"/>
            <a:ext cx="3938901" cy="2938076"/>
          </a:xfrm>
          <a:prstGeom prst="rect">
            <a:avLst/>
          </a:prstGeom>
          <a:noFill/>
          <a:ln cap="flat" cmpd="sng" w="9525">
            <a:solidFill>
              <a:srgbClr val="000000"/>
            </a:solidFill>
            <a:prstDash val="solid"/>
            <a:round/>
            <a:headEnd len="med" w="med" type="none"/>
            <a:tailEnd len="med" w="med" type="none"/>
          </a:ln>
        </p:spPr>
      </p:pic>
      <p:sp>
        <p:nvSpPr>
          <p:cNvPr id="285" name="Shape 285"/>
          <p:cNvSpPr txBox="1"/>
          <p:nvPr/>
        </p:nvSpPr>
        <p:spPr>
          <a:xfrm>
            <a:off x="4797750" y="806625"/>
            <a:ext cx="4127400" cy="5028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Content Management</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Adaptivity</a:t>
            </a:r>
          </a:p>
        </p:txBody>
      </p:sp>
      <p:sp>
        <p:nvSpPr>
          <p:cNvPr id="291" name="Shape 291"/>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292" name="Shape 292"/>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293" name="Shape 293"/>
          <p:cNvPicPr preferRelativeResize="0"/>
          <p:nvPr/>
        </p:nvPicPr>
        <p:blipFill>
          <a:blip r:embed="rId3">
            <a:alphaModFix/>
          </a:blip>
          <a:stretch>
            <a:fillRect/>
          </a:stretch>
        </p:blipFill>
        <p:spPr>
          <a:xfrm>
            <a:off x="1472162" y="810322"/>
            <a:ext cx="6199676" cy="39096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Emergence of Systems</a:t>
            </a:r>
          </a:p>
        </p:txBody>
      </p:sp>
      <p:sp>
        <p:nvSpPr>
          <p:cNvPr id="299" name="Shape 299"/>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00" name="Shape 300"/>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301" name="Shape 301"/>
          <p:cNvPicPr preferRelativeResize="0"/>
          <p:nvPr/>
        </p:nvPicPr>
        <p:blipFill>
          <a:blip r:embed="rId3">
            <a:alphaModFix/>
          </a:blip>
          <a:stretch>
            <a:fillRect/>
          </a:stretch>
        </p:blipFill>
        <p:spPr>
          <a:xfrm>
            <a:off x="401325" y="836000"/>
            <a:ext cx="5384676" cy="1275480"/>
          </a:xfrm>
          <a:prstGeom prst="rect">
            <a:avLst/>
          </a:prstGeom>
          <a:noFill/>
          <a:ln>
            <a:noFill/>
          </a:ln>
        </p:spPr>
      </p:pic>
      <p:pic>
        <p:nvPicPr>
          <p:cNvPr id="302" name="Shape 302"/>
          <p:cNvPicPr preferRelativeResize="0"/>
          <p:nvPr/>
        </p:nvPicPr>
        <p:blipFill>
          <a:blip r:embed="rId4">
            <a:alphaModFix/>
          </a:blip>
          <a:stretch>
            <a:fillRect/>
          </a:stretch>
        </p:blipFill>
        <p:spPr>
          <a:xfrm>
            <a:off x="401337" y="2489547"/>
            <a:ext cx="5384652" cy="2137027"/>
          </a:xfrm>
          <a:prstGeom prst="rect">
            <a:avLst/>
          </a:prstGeom>
          <a:noFill/>
          <a:ln>
            <a:noFill/>
          </a:ln>
        </p:spPr>
      </p:pic>
      <p:sp>
        <p:nvSpPr>
          <p:cNvPr id="303" name="Shape 303"/>
          <p:cNvSpPr/>
          <p:nvPr/>
        </p:nvSpPr>
        <p:spPr>
          <a:xfrm>
            <a:off x="2984204" y="2143854"/>
            <a:ext cx="238200" cy="313200"/>
          </a:xfrm>
          <a:prstGeom prst="downArrow">
            <a:avLst>
              <a:gd fmla="val 50000" name="adj1"/>
              <a:gd fmla="val 50000" name="adj2"/>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304" name="Shape 304"/>
          <p:cNvSpPr txBox="1"/>
          <p:nvPr/>
        </p:nvSpPr>
        <p:spPr>
          <a:xfrm>
            <a:off x="4721550" y="806625"/>
            <a:ext cx="4127400" cy="3920100"/>
          </a:xfrm>
          <a:prstGeom prst="rect">
            <a:avLst/>
          </a:prstGeom>
          <a:noFill/>
          <a:ln>
            <a:noFill/>
          </a:ln>
        </p:spPr>
        <p:txBody>
          <a:bodyPr anchorCtr="0" anchor="t" bIns="91425" lIns="91425" rIns="91425" wrap="square" tIns="91425">
            <a:noAutofit/>
          </a:bodyPr>
          <a:lstStyle/>
          <a:p>
            <a:pPr lvl="0" rtl="0" algn="r">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Design System</a:t>
            </a:r>
          </a:p>
          <a:p>
            <a:pPr lvl="0" rtl="0" algn="r">
              <a:lnSpc>
                <a:spcPct val="150000"/>
              </a:lnSpc>
              <a:spcBef>
                <a:spcPts val="0"/>
              </a:spcBef>
              <a:buNone/>
            </a:pPr>
            <a:r>
              <a:rPr lang="en" sz="1800">
                <a:solidFill>
                  <a:schemeClr val="dk1"/>
                </a:solidFill>
                <a:latin typeface="Proxima Nova"/>
                <a:ea typeface="Proxima Nova"/>
                <a:cs typeface="Proxima Nova"/>
                <a:sym typeface="Proxima Nova"/>
              </a:rPr>
              <a:t>Atomic Design, Pattern Lab</a:t>
            </a:r>
          </a:p>
          <a:p>
            <a:pPr lvl="0" rtl="0" algn="r">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gn="r">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Presentation System</a:t>
            </a:r>
          </a:p>
          <a:p>
            <a:pPr lvl="0" rtl="0" algn="r">
              <a:lnSpc>
                <a:spcPct val="150000"/>
              </a:lnSpc>
              <a:spcBef>
                <a:spcPts val="0"/>
              </a:spcBef>
              <a:buNone/>
            </a:pPr>
            <a:r>
              <a:rPr lang="en" sz="1800">
                <a:solidFill>
                  <a:schemeClr val="dk1"/>
                </a:solidFill>
                <a:latin typeface="Proxima Nova"/>
                <a:ea typeface="Proxima Nova"/>
                <a:cs typeface="Proxima Nova"/>
                <a:sym typeface="Proxima Nova"/>
              </a:rPr>
              <a:t>Emulsify, Twig</a:t>
            </a:r>
          </a:p>
          <a:p>
            <a:pPr lvl="0" rtl="0" algn="r">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gn="r">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Content System</a:t>
            </a:r>
          </a:p>
          <a:p>
            <a:pPr lvl="0" rtl="0" algn="r">
              <a:lnSpc>
                <a:spcPct val="150000"/>
              </a:lnSpc>
              <a:spcBef>
                <a:spcPts val="0"/>
              </a:spcBef>
              <a:buNone/>
            </a:pPr>
            <a:r>
              <a:rPr lang="en" sz="1800">
                <a:solidFill>
                  <a:schemeClr val="dk1"/>
                </a:solidFill>
                <a:latin typeface="Proxima Nova"/>
                <a:ea typeface="Proxima Nova"/>
                <a:cs typeface="Proxima Nova"/>
                <a:sym typeface="Proxima Nova"/>
              </a:rPr>
              <a:t>Paragraphs Module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Team &amp; Partners</a:t>
            </a:r>
          </a:p>
        </p:txBody>
      </p:sp>
      <p:sp>
        <p:nvSpPr>
          <p:cNvPr id="65" name="Shape 65"/>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66" name="Shape 66"/>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
        <p:nvSpPr>
          <p:cNvPr id="67" name="Shape 67"/>
          <p:cNvSpPr txBox="1"/>
          <p:nvPr/>
        </p:nvSpPr>
        <p:spPr>
          <a:xfrm>
            <a:off x="483575" y="1584000"/>
            <a:ext cx="7873200" cy="29427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sz="1800">
                <a:solidFill>
                  <a:schemeClr val="dk1"/>
                </a:solidFill>
                <a:latin typeface="Proxima Nova"/>
                <a:ea typeface="Proxima Nova"/>
                <a:cs typeface="Proxima Nova"/>
                <a:sym typeface="Proxima Nova"/>
              </a:rPr>
              <a:t>Molly Israel, management</a:t>
            </a:r>
          </a:p>
          <a:p>
            <a:pPr lvl="0" rtl="0">
              <a:lnSpc>
                <a:spcPct val="115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David Cameron, product</a:t>
            </a:r>
          </a:p>
          <a:p>
            <a:pPr lvl="0" rtl="0">
              <a:lnSpc>
                <a:spcPct val="115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Katherine Malcuria, design</a:t>
            </a:r>
          </a:p>
          <a:p>
            <a:pPr lvl="0" rtl="0">
              <a:lnSpc>
                <a:spcPct val="115000"/>
              </a:lnSpc>
              <a:spcBef>
                <a:spcPts val="0"/>
              </a:spcBef>
              <a:buNone/>
            </a:pPr>
            <a:r>
              <a:rPr lang="en" sz="1800">
                <a:latin typeface="Proxima Nova"/>
                <a:ea typeface="Proxima Nova"/>
                <a:cs typeface="Proxima Nova"/>
                <a:sym typeface="Proxima Nova"/>
              </a:rPr>
              <a:t>Eric Woods, development</a:t>
            </a:r>
          </a:p>
          <a:p>
            <a:pPr lvl="0" rtl="0">
              <a:lnSpc>
                <a:spcPct val="115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Brian Bessire, strategic</a:t>
            </a:r>
          </a:p>
          <a:p>
            <a:pPr lvl="0" rtl="0">
              <a:lnSpc>
                <a:spcPct val="115000"/>
              </a:lnSpc>
              <a:spcBef>
                <a:spcPts val="0"/>
              </a:spcBef>
              <a:buNone/>
            </a:pPr>
            <a:r>
              <a:rPr lang="en" sz="1800">
                <a:latin typeface="Proxima Nova"/>
                <a:ea typeface="Proxima Nova"/>
                <a:cs typeface="Proxima Nova"/>
                <a:sym typeface="Proxima Nova"/>
              </a:rPr>
              <a:t>Nellie Wallace, content</a:t>
            </a:r>
          </a:p>
          <a:p>
            <a:pPr lvl="0" rtl="0">
              <a:lnSpc>
                <a:spcPct val="115000"/>
              </a:lnSpc>
              <a:spcBef>
                <a:spcPts val="0"/>
              </a:spcBef>
              <a:buNone/>
            </a:pPr>
            <a:r>
              <a:rPr lang="en" sz="1800">
                <a:latin typeface="Proxima Nova"/>
                <a:ea typeface="Proxima Nova"/>
                <a:cs typeface="Proxima Nova"/>
                <a:sym typeface="Proxima Nova"/>
              </a:rPr>
              <a:t>IC Leadership</a:t>
            </a:r>
          </a:p>
          <a:p>
            <a:pPr lvl="0" rtl="0">
              <a:lnSpc>
                <a:spcPct val="115000"/>
              </a:lnSpc>
              <a:spcBef>
                <a:spcPts val="0"/>
              </a:spcBef>
              <a:buNone/>
            </a:pPr>
            <a:r>
              <a:t/>
            </a:r>
            <a:endParaRPr sz="1800">
              <a:latin typeface="Proxima Nova"/>
              <a:ea typeface="Proxima Nova"/>
              <a:cs typeface="Proxima Nova"/>
              <a:sym typeface="Proxima Nova"/>
            </a:endParaRPr>
          </a:p>
          <a:p>
            <a:pPr lvl="0" rtl="0">
              <a:lnSpc>
                <a:spcPct val="115000"/>
              </a:lnSpc>
              <a:spcBef>
                <a:spcPts val="0"/>
              </a:spcBef>
              <a:buNone/>
            </a:pPr>
            <a:r>
              <a:rPr lang="en" sz="1800">
                <a:latin typeface="Proxima Nova"/>
                <a:ea typeface="Proxima Nova"/>
                <a:cs typeface="Proxima Nova"/>
                <a:sym typeface="Proxima Nova"/>
              </a:rPr>
              <a:t>...many others: www.ithaca.edu/crc/blogs/work_in_progress/meet_the_team/</a:t>
            </a:r>
            <a:br>
              <a:rPr lang="en" sz="1800">
                <a:latin typeface="Proxima Nova"/>
                <a:ea typeface="Proxima Nova"/>
                <a:cs typeface="Proxima Nova"/>
                <a:sym typeface="Proxima Nova"/>
              </a:rPr>
            </a:br>
          </a:p>
        </p:txBody>
      </p:sp>
      <p:pic>
        <p:nvPicPr>
          <p:cNvPr descr="ic-primary-logo.png" id="68" name="Shape 68"/>
          <p:cNvPicPr preferRelativeResize="0"/>
          <p:nvPr/>
        </p:nvPicPr>
        <p:blipFill>
          <a:blip r:embed="rId3">
            <a:alphaModFix/>
          </a:blip>
          <a:stretch>
            <a:fillRect/>
          </a:stretch>
        </p:blipFill>
        <p:spPr>
          <a:xfrm>
            <a:off x="419850" y="909300"/>
            <a:ext cx="3613324" cy="580000"/>
          </a:xfrm>
          <a:prstGeom prst="rect">
            <a:avLst/>
          </a:prstGeom>
          <a:noFill/>
          <a:ln>
            <a:noFill/>
          </a:ln>
        </p:spPr>
      </p:pic>
      <p:pic>
        <p:nvPicPr>
          <p:cNvPr id="69" name="Shape 69"/>
          <p:cNvPicPr preferRelativeResize="0"/>
          <p:nvPr/>
        </p:nvPicPr>
        <p:blipFill>
          <a:blip r:embed="rId4">
            <a:alphaModFix/>
          </a:blip>
          <a:stretch>
            <a:fillRect/>
          </a:stretch>
        </p:blipFill>
        <p:spPr>
          <a:xfrm>
            <a:off x="4755550" y="665150"/>
            <a:ext cx="2340175" cy="1170075"/>
          </a:xfrm>
          <a:prstGeom prst="rect">
            <a:avLst/>
          </a:prstGeom>
          <a:noFill/>
          <a:ln>
            <a:noFill/>
          </a:ln>
        </p:spPr>
      </p:pic>
      <p:sp>
        <p:nvSpPr>
          <p:cNvPr id="70" name="Shape 70"/>
          <p:cNvSpPr txBox="1"/>
          <p:nvPr/>
        </p:nvSpPr>
        <p:spPr>
          <a:xfrm>
            <a:off x="5909475" y="1683100"/>
            <a:ext cx="3539400" cy="12108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sz="1800">
                <a:latin typeface="Proxima Nova"/>
                <a:ea typeface="Proxima Nova"/>
                <a:cs typeface="Proxima Nova"/>
                <a:sym typeface="Proxima Nova"/>
              </a:rPr>
              <a:t>Joel Travieso, lead</a:t>
            </a:r>
          </a:p>
          <a:p>
            <a:pPr lvl="0" rtl="0">
              <a:lnSpc>
                <a:spcPct val="115000"/>
              </a:lnSpc>
              <a:spcBef>
                <a:spcPts val="0"/>
              </a:spcBef>
              <a:buNone/>
            </a:pPr>
            <a:r>
              <a:rPr lang="en" sz="1800">
                <a:latin typeface="Proxima Nova"/>
                <a:ea typeface="Proxima Nova"/>
                <a:cs typeface="Proxima Nova"/>
                <a:sym typeface="Proxima Nova"/>
              </a:rPr>
              <a:t>Brian Lewis, front end</a:t>
            </a:r>
          </a:p>
          <a:p>
            <a:pPr lvl="0" rtl="0">
              <a:lnSpc>
                <a:spcPct val="115000"/>
              </a:lnSpc>
              <a:spcBef>
                <a:spcPts val="0"/>
              </a:spcBef>
              <a:buNone/>
            </a:pPr>
            <a:r>
              <a:rPr lang="en" sz="1800">
                <a:latin typeface="Proxima Nova"/>
                <a:ea typeface="Proxima Nova"/>
                <a:cs typeface="Proxima Nova"/>
                <a:sym typeface="Proxima Nova"/>
              </a:rPr>
              <a:t>Brandy Jackson, project</a:t>
            </a:r>
          </a:p>
        </p:txBody>
      </p:sp>
      <p:pic>
        <p:nvPicPr>
          <p:cNvPr id="71" name="Shape 71"/>
          <p:cNvPicPr preferRelativeResize="0"/>
          <p:nvPr/>
        </p:nvPicPr>
        <p:blipFill>
          <a:blip r:embed="rId5">
            <a:alphaModFix/>
          </a:blip>
          <a:stretch>
            <a:fillRect/>
          </a:stretch>
        </p:blipFill>
        <p:spPr>
          <a:xfrm>
            <a:off x="4755552" y="2970097"/>
            <a:ext cx="3149775" cy="991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Content Components</a:t>
            </a:r>
          </a:p>
        </p:txBody>
      </p:sp>
      <p:sp>
        <p:nvSpPr>
          <p:cNvPr id="310" name="Shape 310"/>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11" name="Shape 311"/>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312" name="Shape 312"/>
          <p:cNvSpPr txBox="1"/>
          <p:nvPr/>
        </p:nvSpPr>
        <p:spPr>
          <a:xfrm>
            <a:off x="301950" y="806625"/>
            <a:ext cx="40470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COPE</a:t>
            </a:r>
          </a:p>
          <a:p>
            <a:pPr lvl="0" rtl="0">
              <a:lnSpc>
                <a:spcPct val="150000"/>
              </a:lnSpc>
              <a:spcBef>
                <a:spcPts val="0"/>
              </a:spcBef>
              <a:buNone/>
            </a:pPr>
            <a:r>
              <a:rPr lang="en" sz="1800">
                <a:solidFill>
                  <a:schemeClr val="dk1"/>
                </a:solidFill>
                <a:latin typeface="Proxima Nova"/>
                <a:ea typeface="Proxima Nova"/>
                <a:cs typeface="Proxima Nova"/>
                <a:sym typeface="Proxima Nova"/>
              </a:rPr>
              <a:t>Create Once Publish Everywhere</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
        <p:nvSpPr>
          <p:cNvPr id="313" name="Shape 313"/>
          <p:cNvSpPr txBox="1"/>
          <p:nvPr/>
        </p:nvSpPr>
        <p:spPr>
          <a:xfrm>
            <a:off x="4775400" y="806625"/>
            <a:ext cx="40470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Semantic Content Management</a:t>
            </a:r>
          </a:p>
          <a:p>
            <a:pPr lvl="0" rtl="0">
              <a:lnSpc>
                <a:spcPct val="150000"/>
              </a:lnSpc>
              <a:spcBef>
                <a:spcPts val="0"/>
              </a:spcBef>
              <a:buNone/>
            </a:pPr>
            <a:r>
              <a:rPr lang="en" sz="1800">
                <a:solidFill>
                  <a:schemeClr val="dk1"/>
                </a:solidFill>
                <a:latin typeface="Proxima Nova"/>
                <a:ea typeface="Proxima Nova"/>
                <a:cs typeface="Proxima Nova"/>
                <a:sym typeface="Proxima Nova"/>
              </a:rPr>
              <a:t>Fields</a:t>
            </a:r>
          </a:p>
          <a:p>
            <a:pPr lvl="0" rtl="0">
              <a:lnSpc>
                <a:spcPct val="150000"/>
              </a:lnSpc>
              <a:spcBef>
                <a:spcPts val="0"/>
              </a:spcBef>
              <a:buNone/>
            </a:pPr>
            <a:r>
              <a:rPr lang="en" sz="1800">
                <a:solidFill>
                  <a:schemeClr val="dk1"/>
                </a:solidFill>
                <a:latin typeface="Proxima Nova"/>
                <a:ea typeface="Proxima Nova"/>
                <a:cs typeface="Proxima Nova"/>
                <a:sym typeface="Proxima Nova"/>
              </a:rPr>
              <a:t>Paragraphs</a:t>
            </a:r>
          </a:p>
          <a:p>
            <a:pPr lvl="0" rtl="0">
              <a:lnSpc>
                <a:spcPct val="150000"/>
              </a:lnSpc>
              <a:spcBef>
                <a:spcPts val="0"/>
              </a:spcBef>
              <a:buNone/>
            </a:pPr>
            <a:r>
              <a:rPr lang="en" sz="1800">
                <a:solidFill>
                  <a:schemeClr val="dk1"/>
                </a:solidFill>
                <a:latin typeface="Proxima Nova"/>
                <a:ea typeface="Proxima Nova"/>
                <a:cs typeface="Proxima Nova"/>
                <a:sym typeface="Proxima Nova"/>
              </a:rPr>
              <a:t>Content Types</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Design System</a:t>
            </a:r>
          </a:p>
        </p:txBody>
      </p:sp>
      <p:sp>
        <p:nvSpPr>
          <p:cNvPr id="319" name="Shape 319"/>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20" name="Shape 320"/>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321" name="Shape 321"/>
          <p:cNvSpPr txBox="1"/>
          <p:nvPr/>
        </p:nvSpPr>
        <p:spPr>
          <a:xfrm>
            <a:off x="4910875" y="654225"/>
            <a:ext cx="3911700" cy="39201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i="1" lang="en">
                <a:solidFill>
                  <a:schemeClr val="dk1"/>
                </a:solidFill>
                <a:latin typeface="Proxima Nova"/>
                <a:ea typeface="Proxima Nova"/>
                <a:cs typeface="Proxima Nova"/>
                <a:sym typeface="Proxima Nova"/>
              </a:rPr>
              <a:t>“As the craft of Web design continues to evolve, we’re recognizing the need to develop thoughtful design systems, rather than creating simple collections of web pages.”</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pic>
        <p:nvPicPr>
          <p:cNvPr id="322" name="Shape 322"/>
          <p:cNvPicPr preferRelativeResize="0"/>
          <p:nvPr/>
        </p:nvPicPr>
        <p:blipFill>
          <a:blip r:embed="rId3">
            <a:alphaModFix/>
          </a:blip>
          <a:stretch>
            <a:fillRect/>
          </a:stretch>
        </p:blipFill>
        <p:spPr>
          <a:xfrm>
            <a:off x="5072850" y="1964850"/>
            <a:ext cx="3673351" cy="2849350"/>
          </a:xfrm>
          <a:prstGeom prst="rect">
            <a:avLst/>
          </a:prstGeom>
          <a:noFill/>
          <a:ln>
            <a:noFill/>
          </a:ln>
        </p:spPr>
      </p:pic>
      <p:sp>
        <p:nvSpPr>
          <p:cNvPr id="323" name="Shape 323"/>
          <p:cNvSpPr txBox="1"/>
          <p:nvPr/>
        </p:nvSpPr>
        <p:spPr>
          <a:xfrm>
            <a:off x="301950" y="4296175"/>
            <a:ext cx="8520600" cy="4305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800">
                <a:latin typeface="Proxima Nova Semibold"/>
                <a:ea typeface="Proxima Nova Semibold"/>
                <a:cs typeface="Proxima Nova Semibold"/>
                <a:sym typeface="Proxima Nova Semibold"/>
              </a:rPr>
              <a:t>Read http://atomicdesign.bradfrost.com/</a:t>
            </a:r>
          </a:p>
        </p:txBody>
      </p:sp>
      <p:sp>
        <p:nvSpPr>
          <p:cNvPr id="324" name="Shape 324"/>
          <p:cNvSpPr txBox="1"/>
          <p:nvPr/>
        </p:nvSpPr>
        <p:spPr>
          <a:xfrm>
            <a:off x="301950" y="806625"/>
            <a:ext cx="4479600" cy="34896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Atomic Design</a:t>
            </a:r>
          </a:p>
          <a:p>
            <a:pPr lvl="0" rtl="0">
              <a:lnSpc>
                <a:spcPct val="115000"/>
              </a:lnSpc>
              <a:spcBef>
                <a:spcPts val="0"/>
              </a:spcBef>
              <a:buNone/>
            </a:pPr>
            <a:r>
              <a:rPr lang="en" sz="1800">
                <a:solidFill>
                  <a:schemeClr val="dk1"/>
                </a:solidFill>
                <a:latin typeface="Proxima Nova"/>
                <a:ea typeface="Proxima Nova"/>
                <a:cs typeface="Proxima Nova"/>
                <a:sym typeface="Proxima Nova"/>
              </a:rPr>
              <a:t>A systematized approach to developing website pattern languages</a:t>
            </a:r>
          </a:p>
          <a:p>
            <a:pPr lvl="0" rtl="0">
              <a:lnSpc>
                <a:spcPct val="115000"/>
              </a:lnSpc>
              <a:spcBef>
                <a:spcPts val="0"/>
              </a:spcBef>
              <a:buNone/>
            </a:pPr>
            <a:r>
              <a:t/>
            </a:r>
            <a:endParaRPr sz="1800">
              <a:solidFill>
                <a:schemeClr val="dk1"/>
              </a:solidFill>
              <a:latin typeface="Proxima Nova"/>
              <a:ea typeface="Proxima Nova"/>
              <a:cs typeface="Proxima Nova"/>
              <a:sym typeface="Proxima Nova"/>
            </a:endParaRPr>
          </a:p>
          <a:p>
            <a:pPr lvl="0" rtl="0">
              <a:lnSpc>
                <a:spcPct val="115000"/>
              </a:lnSpc>
              <a:spcBef>
                <a:spcPts val="0"/>
              </a:spcBef>
              <a:buNone/>
            </a:pPr>
            <a:r>
              <a:t/>
            </a:r>
            <a:endParaRPr sz="1800">
              <a:solidFill>
                <a:schemeClr val="dk1"/>
              </a:solidFill>
              <a:latin typeface="Proxima Nova"/>
              <a:ea typeface="Proxima Nova"/>
              <a:cs typeface="Proxima Nova"/>
              <a:sym typeface="Proxima Nova"/>
            </a:endParaRPr>
          </a:p>
          <a:p>
            <a:pPr lvl="0" rtl="0">
              <a:lnSpc>
                <a:spcPct val="115000"/>
              </a:lnSpc>
              <a:spcBef>
                <a:spcPts val="0"/>
              </a:spcBef>
              <a:buNone/>
            </a:pPr>
            <a:r>
              <a:t/>
            </a:r>
            <a:endParaRPr sz="1800">
              <a:solidFill>
                <a:schemeClr val="dk1"/>
              </a:solidFill>
              <a:latin typeface="Proxima Nova"/>
              <a:ea typeface="Proxima Nova"/>
              <a:cs typeface="Proxima Nova"/>
              <a:sym typeface="Proxima Nova"/>
            </a:endParaRPr>
          </a:p>
          <a:p>
            <a:pPr lvl="0" rtl="0">
              <a:lnSpc>
                <a:spcPct val="115000"/>
              </a:lnSpc>
              <a:spcBef>
                <a:spcPts val="0"/>
              </a:spcBef>
              <a:buNone/>
            </a:pPr>
            <a:r>
              <a:rPr lang="en" sz="1800">
                <a:solidFill>
                  <a:schemeClr val="dk1"/>
                </a:solidFill>
                <a:latin typeface="Proxima Nova"/>
                <a:ea typeface="Proxima Nova"/>
                <a:cs typeface="Proxima Nova"/>
                <a:sym typeface="Proxima Nova"/>
              </a:rPr>
              <a:t>Know your </a:t>
            </a:r>
          </a:p>
          <a:p>
            <a:pPr lvl="0" rtl="0">
              <a:lnSpc>
                <a:spcPct val="115000"/>
              </a:lnSpc>
              <a:spcBef>
                <a:spcPts val="0"/>
              </a:spcBef>
              <a:buNone/>
            </a:pPr>
            <a:r>
              <a:rPr lang="en" sz="1800">
                <a:solidFill>
                  <a:schemeClr val="dk1"/>
                </a:solidFill>
                <a:latin typeface="Proxima Nova"/>
                <a:ea typeface="Proxima Nova"/>
                <a:cs typeface="Proxima Nova"/>
                <a:sym typeface="Proxima Nova"/>
              </a:rPr>
              <a:t>roots:</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pic>
        <p:nvPicPr>
          <p:cNvPr id="325" name="Shape 325"/>
          <p:cNvPicPr preferRelativeResize="0"/>
          <p:nvPr/>
        </p:nvPicPr>
        <p:blipFill>
          <a:blip r:embed="rId4">
            <a:alphaModFix/>
          </a:blip>
          <a:stretch>
            <a:fillRect/>
          </a:stretch>
        </p:blipFill>
        <p:spPr>
          <a:xfrm>
            <a:off x="3480000" y="2269374"/>
            <a:ext cx="1301550" cy="1872499"/>
          </a:xfrm>
          <a:prstGeom prst="rect">
            <a:avLst/>
          </a:prstGeom>
          <a:noFill/>
          <a:ln>
            <a:noFill/>
          </a:ln>
        </p:spPr>
      </p:pic>
      <p:pic>
        <p:nvPicPr>
          <p:cNvPr id="326" name="Shape 326"/>
          <p:cNvPicPr preferRelativeResize="0"/>
          <p:nvPr/>
        </p:nvPicPr>
        <p:blipFill>
          <a:blip r:embed="rId5">
            <a:alphaModFix/>
          </a:blip>
          <a:stretch>
            <a:fillRect/>
          </a:stretch>
        </p:blipFill>
        <p:spPr>
          <a:xfrm>
            <a:off x="1780990" y="2269375"/>
            <a:ext cx="1493486" cy="1872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Atomic design</a:t>
            </a:r>
          </a:p>
        </p:txBody>
      </p:sp>
      <p:sp>
        <p:nvSpPr>
          <p:cNvPr id="332" name="Shape 332"/>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33" name="Shape 333"/>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334" name="Shape 334"/>
          <p:cNvPicPr preferRelativeResize="0"/>
          <p:nvPr/>
        </p:nvPicPr>
        <p:blipFill>
          <a:blip r:embed="rId3">
            <a:alphaModFix/>
          </a:blip>
          <a:stretch>
            <a:fillRect/>
          </a:stretch>
        </p:blipFill>
        <p:spPr>
          <a:xfrm>
            <a:off x="1817850" y="866575"/>
            <a:ext cx="2574226" cy="1930675"/>
          </a:xfrm>
          <a:prstGeom prst="rect">
            <a:avLst/>
          </a:prstGeom>
          <a:noFill/>
          <a:ln>
            <a:noFill/>
          </a:ln>
        </p:spPr>
      </p:pic>
      <p:pic>
        <p:nvPicPr>
          <p:cNvPr id="335" name="Shape 335"/>
          <p:cNvPicPr preferRelativeResize="0"/>
          <p:nvPr/>
        </p:nvPicPr>
        <p:blipFill>
          <a:blip r:embed="rId4">
            <a:alphaModFix/>
          </a:blip>
          <a:stretch>
            <a:fillRect/>
          </a:stretch>
        </p:blipFill>
        <p:spPr>
          <a:xfrm>
            <a:off x="4732088" y="866575"/>
            <a:ext cx="2574226" cy="1930669"/>
          </a:xfrm>
          <a:prstGeom prst="rect">
            <a:avLst/>
          </a:prstGeom>
          <a:noFill/>
          <a:ln>
            <a:noFill/>
          </a:ln>
        </p:spPr>
      </p:pic>
      <p:pic>
        <p:nvPicPr>
          <p:cNvPr id="336" name="Shape 336"/>
          <p:cNvPicPr preferRelativeResize="0"/>
          <p:nvPr/>
        </p:nvPicPr>
        <p:blipFill rotWithShape="1">
          <a:blip r:embed="rId5">
            <a:alphaModFix/>
          </a:blip>
          <a:srcRect b="39392" l="0" r="0" t="39436"/>
          <a:stretch/>
        </p:blipFill>
        <p:spPr>
          <a:xfrm>
            <a:off x="2568450" y="3638100"/>
            <a:ext cx="5583150" cy="886525"/>
          </a:xfrm>
          <a:prstGeom prst="rect">
            <a:avLst/>
          </a:prstGeom>
          <a:noFill/>
          <a:ln>
            <a:noFill/>
          </a:ln>
        </p:spPr>
      </p:pic>
      <p:sp>
        <p:nvSpPr>
          <p:cNvPr id="337" name="Shape 337"/>
          <p:cNvSpPr txBox="1"/>
          <p:nvPr/>
        </p:nvSpPr>
        <p:spPr>
          <a:xfrm>
            <a:off x="1817850" y="2797250"/>
            <a:ext cx="5488500" cy="598800"/>
          </a:xfrm>
          <a:prstGeom prst="rect">
            <a:avLst/>
          </a:prstGeom>
          <a:noFill/>
          <a:ln>
            <a:noFill/>
          </a:ln>
        </p:spPr>
        <p:txBody>
          <a:bodyPr anchorCtr="0" anchor="ctr" bIns="91425" lIns="91425" rIns="91425" wrap="square" tIns="91425">
            <a:noAutofit/>
          </a:bodyPr>
          <a:lstStyle/>
          <a:p>
            <a:pPr lvl="0" rtl="0">
              <a:spcBef>
                <a:spcPts val="0"/>
              </a:spcBef>
              <a:buNone/>
            </a:pPr>
            <a:r>
              <a:rPr lang="en" sz="1800">
                <a:latin typeface="Proxima Nova Semibold"/>
                <a:ea typeface="Proxima Nova Semibold"/>
                <a:cs typeface="Proxima Nova Semibold"/>
                <a:sym typeface="Proxima Nova Semibold"/>
              </a:rPr>
              <a:t>             </a:t>
            </a:r>
            <a:r>
              <a:rPr lang="en" sz="1800">
                <a:latin typeface="Proxima Nova Semibold"/>
                <a:ea typeface="Proxima Nova Semibold"/>
                <a:cs typeface="Proxima Nova Semibold"/>
                <a:sym typeface="Proxima Nova Semibold"/>
              </a:rPr>
              <a:t>Atoms                    &gt;               Molecules               </a:t>
            </a:r>
          </a:p>
        </p:txBody>
      </p:sp>
      <p:sp>
        <p:nvSpPr>
          <p:cNvPr id="338" name="Shape 338"/>
          <p:cNvSpPr txBox="1"/>
          <p:nvPr/>
        </p:nvSpPr>
        <p:spPr>
          <a:xfrm>
            <a:off x="992400" y="3781950"/>
            <a:ext cx="5488500" cy="598800"/>
          </a:xfrm>
          <a:prstGeom prst="rect">
            <a:avLst/>
          </a:prstGeom>
          <a:noFill/>
          <a:ln>
            <a:noFill/>
          </a:ln>
        </p:spPr>
        <p:txBody>
          <a:bodyPr anchorCtr="0" anchor="ctr" bIns="91425" lIns="91425" rIns="91425" wrap="square" tIns="91425">
            <a:noAutofit/>
          </a:bodyPr>
          <a:lstStyle/>
          <a:p>
            <a:pPr lvl="0" rtl="0">
              <a:spcBef>
                <a:spcPts val="0"/>
              </a:spcBef>
              <a:buNone/>
            </a:pPr>
            <a:r>
              <a:rPr lang="en" sz="1800">
                <a:latin typeface="Proxima Nova Semibold"/>
                <a:ea typeface="Proxima Nova Semibold"/>
                <a:cs typeface="Proxima Nova Semibold"/>
                <a:sym typeface="Proxima Nova Semibold"/>
              </a:rPr>
              <a:t>Organisms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p:nvPr/>
        </p:nvSpPr>
        <p:spPr>
          <a:xfrm>
            <a:off x="4590439" y="898075"/>
            <a:ext cx="3733800" cy="28821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44" name="Shape 344"/>
          <p:cNvCxnSpPr/>
          <p:nvPr/>
        </p:nvCxnSpPr>
        <p:spPr>
          <a:xfrm>
            <a:off x="4794546" y="1435723"/>
            <a:ext cx="529200" cy="0"/>
          </a:xfrm>
          <a:prstGeom prst="straightConnector1">
            <a:avLst/>
          </a:prstGeom>
          <a:noFill/>
          <a:ln cap="flat" cmpd="sng" w="38100">
            <a:solidFill>
              <a:srgbClr val="52EABC"/>
            </a:solidFill>
            <a:prstDash val="solid"/>
            <a:round/>
            <a:headEnd len="lg" w="lg" type="none"/>
            <a:tailEnd len="lg" w="lg" type="none"/>
          </a:ln>
        </p:spPr>
      </p:cxnSp>
      <p:sp>
        <p:nvSpPr>
          <p:cNvPr id="345" name="Shape 345"/>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Patterns with People</a:t>
            </a:r>
          </a:p>
        </p:txBody>
      </p:sp>
      <p:sp>
        <p:nvSpPr>
          <p:cNvPr id="346" name="Shape 346"/>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47" name="Shape 347"/>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348" name="Shape 348"/>
          <p:cNvSpPr txBox="1"/>
          <p:nvPr/>
        </p:nvSpPr>
        <p:spPr>
          <a:xfrm>
            <a:off x="4697364" y="953400"/>
            <a:ext cx="4063800" cy="39201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Tools</a:t>
            </a:r>
          </a:p>
          <a:p>
            <a:pPr lvl="0" rtl="0">
              <a:lnSpc>
                <a:spcPct val="150000"/>
              </a:lnSpc>
              <a:spcBef>
                <a:spcPts val="0"/>
              </a:spcBef>
              <a:buNone/>
            </a:pPr>
            <a:r>
              <a:rPr lang="en" sz="1800">
                <a:solidFill>
                  <a:schemeClr val="lt1"/>
                </a:solidFill>
                <a:latin typeface="Proxima Nova"/>
                <a:ea typeface="Proxima Nova"/>
                <a:cs typeface="Proxima Nova"/>
                <a:sym typeface="Proxima Nova"/>
              </a:rPr>
              <a:t>Sketch + Zeplin</a:t>
            </a:r>
          </a:p>
          <a:p>
            <a:pPr lvl="0" rtl="0">
              <a:lnSpc>
                <a:spcPct val="150000"/>
              </a:lnSpc>
              <a:spcBef>
                <a:spcPts val="0"/>
              </a:spcBef>
              <a:buNone/>
            </a:pPr>
            <a:r>
              <a:rPr lang="en" sz="1800">
                <a:solidFill>
                  <a:schemeClr val="lt1"/>
                </a:solidFill>
                <a:latin typeface="Proxima Nova"/>
                <a:ea typeface="Proxima Nova"/>
                <a:cs typeface="Proxima Nova"/>
                <a:sym typeface="Proxima Nova"/>
              </a:rPr>
              <a:t>Pattern Lab / Emulsify</a:t>
            </a:r>
          </a:p>
          <a:p>
            <a:pPr lvl="0" rtl="0">
              <a:lnSpc>
                <a:spcPct val="150000"/>
              </a:lnSpc>
              <a:spcBef>
                <a:spcPts val="0"/>
              </a:spcBef>
              <a:buNone/>
            </a:pPr>
            <a:r>
              <a:rPr lang="en" sz="1800">
                <a:solidFill>
                  <a:schemeClr val="lt1"/>
                </a:solidFill>
                <a:latin typeface="Proxima Nova"/>
                <a:ea typeface="Proxima Nova"/>
                <a:cs typeface="Proxima Nova"/>
                <a:sym typeface="Proxima Nova"/>
              </a:rPr>
              <a:t>Twig</a:t>
            </a:r>
          </a:p>
          <a:p>
            <a:pPr lvl="0" rtl="0">
              <a:lnSpc>
                <a:spcPct val="150000"/>
              </a:lnSpc>
              <a:spcBef>
                <a:spcPts val="0"/>
              </a:spcBef>
              <a:buNone/>
            </a:pPr>
            <a:r>
              <a:rPr lang="en" sz="1800">
                <a:solidFill>
                  <a:schemeClr val="lt1"/>
                </a:solidFill>
                <a:latin typeface="Proxima Nova"/>
                <a:ea typeface="Proxima Nova"/>
                <a:cs typeface="Proxima Nova"/>
                <a:sym typeface="Proxima Nova"/>
              </a:rPr>
              <a:t>Paragraphs module</a:t>
            </a:r>
          </a:p>
        </p:txBody>
      </p:sp>
      <p:sp>
        <p:nvSpPr>
          <p:cNvPr id="349" name="Shape 349"/>
          <p:cNvSpPr/>
          <p:nvPr/>
        </p:nvSpPr>
        <p:spPr>
          <a:xfrm>
            <a:off x="399439" y="898075"/>
            <a:ext cx="3733800" cy="28821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350" name="Shape 350"/>
          <p:cNvSpPr txBox="1"/>
          <p:nvPr/>
        </p:nvSpPr>
        <p:spPr>
          <a:xfrm>
            <a:off x="501989" y="953400"/>
            <a:ext cx="3324900" cy="36672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Workflow</a:t>
            </a:r>
          </a:p>
          <a:p>
            <a:pPr lvl="0" rtl="0">
              <a:lnSpc>
                <a:spcPct val="150000"/>
              </a:lnSpc>
              <a:spcBef>
                <a:spcPts val="0"/>
              </a:spcBef>
              <a:buNone/>
            </a:pPr>
            <a:r>
              <a:rPr lang="en" sz="1800">
                <a:solidFill>
                  <a:schemeClr val="lt1"/>
                </a:solidFill>
                <a:latin typeface="Proxima Nova"/>
                <a:ea typeface="Proxima Nova"/>
                <a:cs typeface="Proxima Nova"/>
                <a:sym typeface="Proxima Nova"/>
              </a:rPr>
              <a:t>Gather the right people</a:t>
            </a:r>
          </a:p>
          <a:p>
            <a:pPr lvl="0" rtl="0">
              <a:lnSpc>
                <a:spcPct val="150000"/>
              </a:lnSpc>
              <a:spcBef>
                <a:spcPts val="0"/>
              </a:spcBef>
              <a:buNone/>
            </a:pPr>
            <a:r>
              <a:rPr lang="en" sz="1800">
                <a:solidFill>
                  <a:schemeClr val="lt1"/>
                </a:solidFill>
                <a:latin typeface="Proxima Nova"/>
                <a:ea typeface="Proxima Nova"/>
                <a:cs typeface="Proxima Nova"/>
                <a:sym typeface="Proxima Nova"/>
              </a:rPr>
              <a:t>Find and share patterns</a:t>
            </a:r>
          </a:p>
          <a:p>
            <a:pPr lvl="0" rtl="0">
              <a:lnSpc>
                <a:spcPct val="150000"/>
              </a:lnSpc>
              <a:spcBef>
                <a:spcPts val="0"/>
              </a:spcBef>
              <a:buNone/>
            </a:pPr>
            <a:r>
              <a:rPr lang="en" sz="1800">
                <a:solidFill>
                  <a:schemeClr val="lt1"/>
                </a:solidFill>
                <a:latin typeface="Proxima Nova"/>
                <a:ea typeface="Proxima Nova"/>
                <a:cs typeface="Proxima Nova"/>
                <a:sym typeface="Proxima Nova"/>
              </a:rPr>
              <a:t>Build things</a:t>
            </a:r>
          </a:p>
          <a:p>
            <a:pPr lvl="0" rtl="0">
              <a:lnSpc>
                <a:spcPct val="150000"/>
              </a:lnSpc>
              <a:spcBef>
                <a:spcPts val="0"/>
              </a:spcBef>
              <a:buNone/>
            </a:pPr>
            <a:r>
              <a:rPr lang="en" sz="1800">
                <a:solidFill>
                  <a:schemeClr val="lt1"/>
                </a:solidFill>
                <a:latin typeface="Proxima Nova"/>
                <a:ea typeface="Proxima Nova"/>
                <a:cs typeface="Proxima Nova"/>
                <a:sym typeface="Proxima Nova"/>
              </a:rPr>
              <a:t>Iterate</a:t>
            </a: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p:txBody>
      </p:sp>
      <p:cxnSp>
        <p:nvCxnSpPr>
          <p:cNvPr id="351" name="Shape 351"/>
          <p:cNvCxnSpPr/>
          <p:nvPr/>
        </p:nvCxnSpPr>
        <p:spPr>
          <a:xfrm>
            <a:off x="603546" y="143572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
        <p:nvSpPr>
          <p:cNvPr id="357" name="Shape 357"/>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sz="1800">
                <a:solidFill>
                  <a:srgbClr val="003B71"/>
                </a:solidFill>
                <a:latin typeface="Proxima Nova Semibold"/>
                <a:ea typeface="Proxima Nova Semibold"/>
                <a:cs typeface="Proxima Nova Semibold"/>
                <a:sym typeface="Proxima Nova Semibold"/>
              </a:rPr>
              <a:t>A Pattern Development: Design</a:t>
            </a:r>
          </a:p>
          <a:p>
            <a:pPr lvl="0" rtl="0">
              <a:spcBef>
                <a:spcPts val="0"/>
              </a:spcBef>
              <a:buNone/>
            </a:pPr>
            <a:r>
              <a:t/>
            </a:r>
            <a:endParaRPr sz="1800">
              <a:solidFill>
                <a:srgbClr val="003B71"/>
              </a:solidFill>
              <a:latin typeface="Proxima Nova Semibold"/>
              <a:ea typeface="Proxima Nova Semibold"/>
              <a:cs typeface="Proxima Nova Semibold"/>
              <a:sym typeface="Proxima Nova Semibold"/>
            </a:endParaRPr>
          </a:p>
        </p:txBody>
      </p:sp>
      <p:sp>
        <p:nvSpPr>
          <p:cNvPr id="358" name="Shape 358"/>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59" name="Shape 359"/>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360" name="Shape 360"/>
          <p:cNvPicPr preferRelativeResize="0"/>
          <p:nvPr/>
        </p:nvPicPr>
        <p:blipFill>
          <a:blip r:embed="rId3">
            <a:alphaModFix/>
          </a:blip>
          <a:stretch>
            <a:fillRect/>
          </a:stretch>
        </p:blipFill>
        <p:spPr>
          <a:xfrm>
            <a:off x="1081700" y="806625"/>
            <a:ext cx="6980612" cy="3920100"/>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nvSpPr>
        <p:spPr>
          <a:xfrm>
            <a:off x="301800" y="826950"/>
            <a:ext cx="43044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View atomic design components</a:t>
            </a:r>
          </a:p>
          <a:p>
            <a:pPr lvl="0" rtl="0">
              <a:lnSpc>
                <a:spcPct val="150000"/>
              </a:lnSpc>
              <a:spcBef>
                <a:spcPts val="0"/>
              </a:spcBef>
              <a:buNone/>
            </a:pPr>
            <a:r>
              <a:rPr lang="en" sz="1800">
                <a:solidFill>
                  <a:schemeClr val="dk1"/>
                </a:solidFill>
                <a:latin typeface="Proxima Nova"/>
                <a:ea typeface="Proxima Nova"/>
                <a:cs typeface="Proxima Nova"/>
                <a:sym typeface="Proxima Nova"/>
              </a:rPr>
              <a:t>See components interact</a:t>
            </a:r>
          </a:p>
          <a:p>
            <a:pPr lvl="0" rtl="0">
              <a:lnSpc>
                <a:spcPct val="150000"/>
              </a:lnSpc>
              <a:spcBef>
                <a:spcPts val="0"/>
              </a:spcBef>
              <a:buNone/>
            </a:pPr>
            <a:r>
              <a:rPr lang="en" sz="1800">
                <a:solidFill>
                  <a:schemeClr val="dk1"/>
                </a:solidFill>
                <a:latin typeface="Proxima Nova"/>
                <a:ea typeface="Proxima Nova"/>
                <a:cs typeface="Proxima Nova"/>
                <a:sym typeface="Proxima Nova"/>
              </a:rPr>
              <a:t>Test responsiveness of design</a:t>
            </a:r>
          </a:p>
          <a:p>
            <a:pPr lvl="0" rtl="0">
              <a:lnSpc>
                <a:spcPct val="150000"/>
              </a:lnSpc>
              <a:spcBef>
                <a:spcPts val="0"/>
              </a:spcBef>
              <a:buNone/>
            </a:pPr>
            <a:r>
              <a:rPr lang="en" sz="1800">
                <a:solidFill>
                  <a:schemeClr val="dk1"/>
                </a:solidFill>
                <a:latin typeface="Proxima Nova"/>
                <a:ea typeface="Proxima Nova"/>
                <a:cs typeface="Proxima Nova"/>
                <a:sym typeface="Proxima Nova"/>
              </a:rPr>
              <a:t>Easily iterate on designs</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
        <p:nvSpPr>
          <p:cNvPr id="366" name="Shape 366"/>
          <p:cNvSpPr txBox="1"/>
          <p:nvPr/>
        </p:nvSpPr>
        <p:spPr>
          <a:xfrm>
            <a:off x="4453800" y="2460525"/>
            <a:ext cx="4486200" cy="17493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i="1" lang="en">
                <a:solidFill>
                  <a:schemeClr val="dk1"/>
                </a:solidFill>
                <a:latin typeface="Proxima Nova"/>
                <a:ea typeface="Proxima Nova"/>
                <a:cs typeface="Proxima Nova"/>
                <a:sym typeface="Proxima Nova"/>
              </a:rPr>
              <a:t>“Pattern Lab helps you build thoughtful, pattern-</a:t>
            </a:r>
          </a:p>
          <a:p>
            <a:pPr lvl="0" rtl="0">
              <a:lnSpc>
                <a:spcPct val="115000"/>
              </a:lnSpc>
              <a:spcBef>
                <a:spcPts val="0"/>
              </a:spcBef>
              <a:buNone/>
            </a:pPr>
            <a:r>
              <a:rPr i="1" lang="en">
                <a:solidFill>
                  <a:schemeClr val="dk1"/>
                </a:solidFill>
                <a:latin typeface="Proxima Nova"/>
                <a:ea typeface="Proxima Nova"/>
                <a:cs typeface="Proxima Nova"/>
                <a:sym typeface="Proxima Nova"/>
              </a:rPr>
              <a:t>driven user interfaces using atomic design principles.”</a:t>
            </a:r>
          </a:p>
        </p:txBody>
      </p:sp>
      <p:sp>
        <p:nvSpPr>
          <p:cNvPr id="367" name="Shape 367"/>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Tools: Pattern Lab</a:t>
            </a:r>
          </a:p>
        </p:txBody>
      </p:sp>
      <p:sp>
        <p:nvSpPr>
          <p:cNvPr id="368" name="Shape 368"/>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69" name="Shape 369"/>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370" name="Shape 370"/>
          <p:cNvPicPr preferRelativeResize="0"/>
          <p:nvPr/>
        </p:nvPicPr>
        <p:blipFill>
          <a:blip r:embed="rId3">
            <a:alphaModFix/>
          </a:blip>
          <a:stretch>
            <a:fillRect/>
          </a:stretch>
        </p:blipFill>
        <p:spPr>
          <a:xfrm>
            <a:off x="7181066" y="806625"/>
            <a:ext cx="1474775" cy="1463450"/>
          </a:xfrm>
          <a:prstGeom prst="rect">
            <a:avLst/>
          </a:prstGeom>
          <a:noFill/>
          <a:ln>
            <a:noFill/>
          </a:ln>
        </p:spPr>
      </p:pic>
      <p:sp>
        <p:nvSpPr>
          <p:cNvPr id="371" name="Shape 371"/>
          <p:cNvSpPr txBox="1"/>
          <p:nvPr/>
        </p:nvSpPr>
        <p:spPr>
          <a:xfrm>
            <a:off x="4453800" y="806625"/>
            <a:ext cx="4253400" cy="4305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800">
                <a:latin typeface="Proxima Nova Semibold"/>
                <a:ea typeface="Proxima Nova Semibold"/>
                <a:cs typeface="Proxima Nova Semibold"/>
                <a:sym typeface="Proxima Nova Semibold"/>
              </a:rPr>
              <a:t>http://patternlab.io</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sz="1800">
                <a:solidFill>
                  <a:srgbClr val="003B71"/>
                </a:solidFill>
                <a:latin typeface="Proxima Nova Semibold"/>
                <a:ea typeface="Proxima Nova Semibold"/>
                <a:cs typeface="Proxima Nova Semibold"/>
                <a:sym typeface="Proxima Nova Semibold"/>
              </a:rPr>
              <a:t>A Pattern Development: Patterns</a:t>
            </a:r>
          </a:p>
          <a:p>
            <a:pPr lvl="0" rtl="0">
              <a:spcBef>
                <a:spcPts val="0"/>
              </a:spcBef>
              <a:buNone/>
            </a:pPr>
            <a:r>
              <a:t/>
            </a:r>
            <a:endParaRPr sz="1800">
              <a:solidFill>
                <a:srgbClr val="003B71"/>
              </a:solidFill>
              <a:latin typeface="Proxima Nova Semibold"/>
              <a:ea typeface="Proxima Nova Semibold"/>
              <a:cs typeface="Proxima Nova Semibold"/>
              <a:sym typeface="Proxima Nova Semibold"/>
            </a:endParaRPr>
          </a:p>
        </p:txBody>
      </p:sp>
      <p:sp>
        <p:nvSpPr>
          <p:cNvPr id="377" name="Shape 377"/>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78" name="Shape 378"/>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379" name="Shape 379"/>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t/>
            </a:r>
            <a:endParaRPr sz="1800">
              <a:solidFill>
                <a:schemeClr val="dk1"/>
              </a:solidFill>
              <a:latin typeface="Proxima Nova Semibold"/>
              <a:ea typeface="Proxima Nova Semibold"/>
              <a:cs typeface="Proxima Nova Semibold"/>
              <a:sym typeface="Proxima Nova Semibold"/>
            </a:endParaRPr>
          </a:p>
          <a:p>
            <a:pPr lvl="0" rtl="0">
              <a:lnSpc>
                <a:spcPct val="100000"/>
              </a:lnSpc>
              <a:spcBef>
                <a:spcPts val="0"/>
              </a:spcBef>
              <a:buNone/>
            </a:pPr>
            <a:r>
              <a:t/>
            </a:r>
            <a:endParaRPr sz="1800">
              <a:solidFill>
                <a:schemeClr val="dk1"/>
              </a:solidFill>
              <a:latin typeface="Proxima Nova"/>
              <a:ea typeface="Proxima Nova"/>
              <a:cs typeface="Proxima Nova"/>
              <a:sym typeface="Proxima Nova"/>
            </a:endParaRPr>
          </a:p>
          <a:p>
            <a:pPr lvl="0" rtl="0">
              <a:lnSpc>
                <a:spcPct val="100000"/>
              </a:lnSpc>
              <a:spcBef>
                <a:spcPts val="0"/>
              </a:spcBef>
              <a:buNone/>
            </a:pPr>
            <a:r>
              <a:t/>
            </a:r>
            <a:endParaRPr sz="1800">
              <a:solidFill>
                <a:schemeClr val="dk1"/>
              </a:solidFill>
              <a:latin typeface="Proxima Nova"/>
              <a:ea typeface="Proxima Nova"/>
              <a:cs typeface="Proxima Nova"/>
              <a:sym typeface="Proxima Nova"/>
            </a:endParaRPr>
          </a:p>
          <a:p>
            <a:pPr lvl="0" rtl="0">
              <a:lnSpc>
                <a:spcPct val="100000"/>
              </a:lnSpc>
              <a:spcBef>
                <a:spcPts val="0"/>
              </a:spcBef>
              <a:buNone/>
            </a:pPr>
            <a:r>
              <a:rPr lang="en" sz="1800">
                <a:solidFill>
                  <a:schemeClr val="dk1"/>
                </a:solidFill>
                <a:latin typeface="Proxima Nova"/>
                <a:ea typeface="Proxima Nova"/>
                <a:cs typeface="Proxima Nova"/>
                <a:sym typeface="Proxima Nova"/>
              </a:rPr>
              <a:t>      Molecule</a:t>
            </a:r>
          </a:p>
          <a:p>
            <a:pPr lvl="0" rtl="0">
              <a:lnSpc>
                <a:spcPct val="10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rPr lang="en" sz="1800">
                <a:solidFill>
                  <a:schemeClr val="dk1"/>
                </a:solidFill>
                <a:latin typeface="Proxima Nova"/>
                <a:ea typeface="Proxima Nova"/>
                <a:cs typeface="Proxima Nova"/>
                <a:sym typeface="Proxima Nova"/>
              </a:rPr>
              <a:t>            Atom</a:t>
            </a:r>
          </a:p>
        </p:txBody>
      </p:sp>
      <p:pic>
        <p:nvPicPr>
          <p:cNvPr id="380" name="Shape 380"/>
          <p:cNvPicPr preferRelativeResize="0"/>
          <p:nvPr/>
        </p:nvPicPr>
        <p:blipFill>
          <a:blip r:embed="rId3">
            <a:alphaModFix/>
          </a:blip>
          <a:stretch>
            <a:fillRect/>
          </a:stretch>
        </p:blipFill>
        <p:spPr>
          <a:xfrm>
            <a:off x="2070325" y="806626"/>
            <a:ext cx="6752075" cy="2112275"/>
          </a:xfrm>
          <a:prstGeom prst="rect">
            <a:avLst/>
          </a:prstGeom>
          <a:noFill/>
          <a:ln cap="flat" cmpd="sng" w="9525">
            <a:solidFill>
              <a:srgbClr val="000000"/>
            </a:solidFill>
            <a:prstDash val="solid"/>
            <a:round/>
            <a:headEnd len="med" w="med" type="none"/>
            <a:tailEnd len="med" w="med" type="none"/>
          </a:ln>
        </p:spPr>
      </p:pic>
      <p:pic>
        <p:nvPicPr>
          <p:cNvPr id="381" name="Shape 381"/>
          <p:cNvPicPr preferRelativeResize="0"/>
          <p:nvPr/>
        </p:nvPicPr>
        <p:blipFill>
          <a:blip r:embed="rId4">
            <a:alphaModFix/>
          </a:blip>
          <a:stretch>
            <a:fillRect/>
          </a:stretch>
        </p:blipFill>
        <p:spPr>
          <a:xfrm>
            <a:off x="2070325" y="3167750"/>
            <a:ext cx="6752075" cy="1233157"/>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A Pattern Development: Patterns</a:t>
            </a:r>
          </a:p>
          <a:p>
            <a:pPr lvl="0" rtl="0">
              <a:spcBef>
                <a:spcPts val="0"/>
              </a:spcBef>
              <a:buNone/>
            </a:pPr>
            <a:r>
              <a:t/>
            </a:r>
            <a:endParaRPr sz="1800">
              <a:solidFill>
                <a:srgbClr val="003B71"/>
              </a:solidFill>
              <a:latin typeface="Proxima Nova Semibold"/>
              <a:ea typeface="Proxima Nova Semibold"/>
              <a:cs typeface="Proxima Nova Semibold"/>
              <a:sym typeface="Proxima Nova Semibold"/>
            </a:endParaRPr>
          </a:p>
        </p:txBody>
      </p:sp>
      <p:sp>
        <p:nvSpPr>
          <p:cNvPr id="387" name="Shape 387"/>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88" name="Shape 388"/>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389" name="Shape 389"/>
          <p:cNvPicPr preferRelativeResize="0"/>
          <p:nvPr/>
        </p:nvPicPr>
        <p:blipFill rotWithShape="1">
          <a:blip r:embed="rId3">
            <a:alphaModFix/>
          </a:blip>
          <a:srcRect b="0" l="0" r="0" t="3836"/>
          <a:stretch/>
        </p:blipFill>
        <p:spPr>
          <a:xfrm>
            <a:off x="661250" y="927300"/>
            <a:ext cx="7973898" cy="3661249"/>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nvSpPr>
        <p:spPr>
          <a:xfrm>
            <a:off x="301800" y="826950"/>
            <a:ext cx="40137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Componentize content types</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
        <p:nvSpPr>
          <p:cNvPr id="395" name="Shape 395"/>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Tools: Paragraphs Module</a:t>
            </a:r>
          </a:p>
        </p:txBody>
      </p:sp>
      <p:sp>
        <p:nvSpPr>
          <p:cNvPr id="396" name="Shape 396"/>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397" name="Shape 397"/>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398" name="Shape 398"/>
          <p:cNvPicPr preferRelativeResize="0"/>
          <p:nvPr/>
        </p:nvPicPr>
        <p:blipFill>
          <a:blip r:embed="rId3">
            <a:alphaModFix/>
          </a:blip>
          <a:stretch>
            <a:fillRect/>
          </a:stretch>
        </p:blipFill>
        <p:spPr>
          <a:xfrm>
            <a:off x="401325" y="2728925"/>
            <a:ext cx="1502050" cy="1502050"/>
          </a:xfrm>
          <a:prstGeom prst="rect">
            <a:avLst/>
          </a:prstGeom>
          <a:noFill/>
          <a:ln>
            <a:noFill/>
          </a:ln>
        </p:spPr>
      </p:pic>
      <p:pic>
        <p:nvPicPr>
          <p:cNvPr descr="paragraphs_abstract_0.png" id="399" name="Shape 399"/>
          <p:cNvPicPr preferRelativeResize="0"/>
          <p:nvPr/>
        </p:nvPicPr>
        <p:blipFill rotWithShape="1">
          <a:blip r:embed="rId4">
            <a:alphaModFix/>
          </a:blip>
          <a:srcRect b="9329" l="0" r="0" t="0"/>
          <a:stretch/>
        </p:blipFill>
        <p:spPr>
          <a:xfrm>
            <a:off x="4449357" y="509150"/>
            <a:ext cx="4597894" cy="3605651"/>
          </a:xfrm>
          <a:prstGeom prst="rect">
            <a:avLst/>
          </a:prstGeom>
          <a:noFill/>
          <a:ln>
            <a:noFill/>
          </a:ln>
        </p:spPr>
      </p:pic>
      <p:sp>
        <p:nvSpPr>
          <p:cNvPr id="400" name="Shape 400"/>
          <p:cNvSpPr txBox="1"/>
          <p:nvPr/>
        </p:nvSpPr>
        <p:spPr>
          <a:xfrm>
            <a:off x="301800" y="4284875"/>
            <a:ext cx="4900200" cy="4305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800">
                <a:latin typeface="Proxima Nova Semibold"/>
                <a:ea typeface="Proxima Nova Semibold"/>
                <a:cs typeface="Proxima Nova Semibold"/>
                <a:sym typeface="Proxima Nova Semibold"/>
              </a:rPr>
              <a:t>https://www.drupal.org/project/paragraphs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rPr lang="en" sz="1800">
                <a:solidFill>
                  <a:srgbClr val="003B71"/>
                </a:solidFill>
                <a:latin typeface="Proxima Nova Semibold"/>
                <a:ea typeface="Proxima Nova Semibold"/>
                <a:cs typeface="Proxima Nova Semibold"/>
                <a:sym typeface="Proxima Nova Semibold"/>
              </a:rPr>
              <a:t>A Pattern Development: Paragraphs</a:t>
            </a:r>
          </a:p>
          <a:p>
            <a:pPr lvl="0" rtl="0">
              <a:spcBef>
                <a:spcPts val="0"/>
              </a:spcBef>
              <a:buNone/>
            </a:pPr>
            <a:r>
              <a:t/>
            </a:r>
            <a:endParaRPr sz="1800">
              <a:solidFill>
                <a:srgbClr val="003B71"/>
              </a:solidFill>
              <a:latin typeface="Proxima Nova Semibold"/>
              <a:ea typeface="Proxima Nova Semibold"/>
              <a:cs typeface="Proxima Nova Semibold"/>
              <a:sym typeface="Proxima Nova Semibold"/>
            </a:endParaRPr>
          </a:p>
        </p:txBody>
      </p:sp>
      <p:sp>
        <p:nvSpPr>
          <p:cNvPr id="406" name="Shape 406"/>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407" name="Shape 407"/>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408" name="Shape 408"/>
          <p:cNvPicPr preferRelativeResize="0"/>
          <p:nvPr/>
        </p:nvPicPr>
        <p:blipFill rotWithShape="1">
          <a:blip r:embed="rId3">
            <a:alphaModFix/>
          </a:blip>
          <a:srcRect b="13059" l="0" r="2685" t="45244"/>
          <a:stretch/>
        </p:blipFill>
        <p:spPr>
          <a:xfrm>
            <a:off x="2107575" y="3438850"/>
            <a:ext cx="5591401" cy="1310125"/>
          </a:xfrm>
          <a:prstGeom prst="rect">
            <a:avLst/>
          </a:prstGeom>
          <a:noFill/>
          <a:ln cap="flat" cmpd="sng" w="9525">
            <a:solidFill>
              <a:srgbClr val="000000"/>
            </a:solidFill>
            <a:prstDash val="solid"/>
            <a:round/>
            <a:headEnd len="med" w="med" type="none"/>
            <a:tailEnd len="med" w="med" type="none"/>
          </a:ln>
        </p:spPr>
      </p:pic>
      <p:sp>
        <p:nvSpPr>
          <p:cNvPr id="409" name="Shape 409"/>
          <p:cNvSpPr txBox="1"/>
          <p:nvPr/>
        </p:nvSpPr>
        <p:spPr>
          <a:xfrm>
            <a:off x="301950" y="1714600"/>
            <a:ext cx="1613400" cy="754800"/>
          </a:xfrm>
          <a:prstGeom prst="rect">
            <a:avLst/>
          </a:prstGeom>
          <a:noFill/>
          <a:ln>
            <a:noFill/>
          </a:ln>
        </p:spPr>
        <p:txBody>
          <a:bodyPr anchorCtr="0" anchor="t" bIns="91425" lIns="91425" rIns="91425" wrap="square" tIns="91425">
            <a:noAutofit/>
          </a:bodyPr>
          <a:lstStyle/>
          <a:p>
            <a:pPr lvl="0" rtl="0" algn="ctr">
              <a:lnSpc>
                <a:spcPct val="100000"/>
              </a:lnSpc>
              <a:spcBef>
                <a:spcPts val="0"/>
              </a:spcBef>
              <a:buNone/>
            </a:pPr>
            <a:r>
              <a:rPr lang="en" sz="1800">
                <a:solidFill>
                  <a:schemeClr val="dk1"/>
                </a:solidFill>
                <a:latin typeface="Proxima Nova"/>
                <a:ea typeface="Proxima Nova"/>
                <a:cs typeface="Proxima Nova"/>
                <a:sym typeface="Proxima Nova"/>
              </a:rPr>
              <a:t>Content</a:t>
            </a:r>
          </a:p>
          <a:p>
            <a:pPr lvl="0" rtl="0" algn="ctr">
              <a:lnSpc>
                <a:spcPct val="100000"/>
              </a:lnSpc>
              <a:spcBef>
                <a:spcPts val="0"/>
              </a:spcBef>
              <a:buNone/>
            </a:pPr>
            <a:r>
              <a:rPr lang="en" sz="1800">
                <a:solidFill>
                  <a:schemeClr val="dk1"/>
                </a:solidFill>
                <a:latin typeface="Proxima Nova"/>
                <a:ea typeface="Proxima Nova"/>
                <a:cs typeface="Proxima Nova"/>
                <a:sym typeface="Proxima Nova"/>
              </a:rPr>
              <a:t>type</a:t>
            </a:r>
          </a:p>
          <a:p>
            <a:pPr lvl="0" rtl="0" algn="r">
              <a:lnSpc>
                <a:spcPct val="150000"/>
              </a:lnSpc>
              <a:spcBef>
                <a:spcPts val="0"/>
              </a:spcBef>
              <a:buNone/>
            </a:pPr>
            <a:r>
              <a:t/>
            </a:r>
            <a:endParaRPr sz="1800">
              <a:solidFill>
                <a:schemeClr val="dk1"/>
              </a:solidFill>
              <a:latin typeface="Proxima Nova"/>
              <a:ea typeface="Proxima Nova"/>
              <a:cs typeface="Proxima Nova"/>
              <a:sym typeface="Proxima Nova"/>
            </a:endParaRPr>
          </a:p>
        </p:txBody>
      </p:sp>
      <p:sp>
        <p:nvSpPr>
          <p:cNvPr id="410" name="Shape 410"/>
          <p:cNvSpPr txBox="1"/>
          <p:nvPr/>
        </p:nvSpPr>
        <p:spPr>
          <a:xfrm>
            <a:off x="348000" y="3716513"/>
            <a:ext cx="1521300" cy="754800"/>
          </a:xfrm>
          <a:prstGeom prst="rect">
            <a:avLst/>
          </a:prstGeom>
          <a:noFill/>
          <a:ln>
            <a:noFill/>
          </a:ln>
        </p:spPr>
        <p:txBody>
          <a:bodyPr anchorCtr="0" anchor="t" bIns="91425" lIns="91425" rIns="91425" wrap="square" tIns="91425">
            <a:noAutofit/>
          </a:bodyPr>
          <a:lstStyle/>
          <a:p>
            <a:pPr lvl="0" rtl="0" algn="ctr">
              <a:lnSpc>
                <a:spcPct val="115000"/>
              </a:lnSpc>
              <a:spcBef>
                <a:spcPts val="0"/>
              </a:spcBef>
              <a:buNone/>
            </a:pPr>
            <a:r>
              <a:rPr lang="en" sz="1800">
                <a:solidFill>
                  <a:schemeClr val="dk1"/>
                </a:solidFill>
                <a:latin typeface="Proxima Nova"/>
                <a:ea typeface="Proxima Nova"/>
                <a:cs typeface="Proxima Nova"/>
                <a:sym typeface="Proxima Nova"/>
              </a:rPr>
              <a:t>Paragraph </a:t>
            </a:r>
          </a:p>
          <a:p>
            <a:pPr lvl="0" rtl="0" algn="ctr">
              <a:lnSpc>
                <a:spcPct val="115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type</a:t>
            </a:r>
          </a:p>
        </p:txBody>
      </p:sp>
      <p:pic>
        <p:nvPicPr>
          <p:cNvPr id="411" name="Shape 411"/>
          <p:cNvPicPr preferRelativeResize="0"/>
          <p:nvPr/>
        </p:nvPicPr>
        <p:blipFill>
          <a:blip r:embed="rId4">
            <a:alphaModFix/>
          </a:blip>
          <a:stretch>
            <a:fillRect/>
          </a:stretch>
        </p:blipFill>
        <p:spPr>
          <a:xfrm>
            <a:off x="2107575" y="798800"/>
            <a:ext cx="5591401" cy="2586400"/>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75" name="Shape 75"/>
        <p:cNvGrpSpPr/>
        <p:nvPr/>
      </p:nvGrpSpPr>
      <p:grpSpPr>
        <a:xfrm>
          <a:off x="0" y="0"/>
          <a:ext cx="0" cy="0"/>
          <a:chOff x="0" y="0"/>
          <a:chExt cx="0" cy="0"/>
        </a:xfrm>
      </p:grpSpPr>
      <p:sp>
        <p:nvSpPr>
          <p:cNvPr id="76" name="Shape 76"/>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Transforming ithaca.edu</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nvSpPr>
        <p:spPr>
          <a:xfrm>
            <a:off x="301800" y="826950"/>
            <a:ext cx="40137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Theme starter kit</a:t>
            </a:r>
          </a:p>
          <a:p>
            <a:pPr lvl="0" rtl="0">
              <a:lnSpc>
                <a:spcPct val="150000"/>
              </a:lnSpc>
              <a:spcBef>
                <a:spcPts val="0"/>
              </a:spcBef>
              <a:buNone/>
            </a:pPr>
            <a:r>
              <a:rPr lang="en" sz="1800">
                <a:solidFill>
                  <a:schemeClr val="dk1"/>
                </a:solidFill>
                <a:latin typeface="Proxima Nova"/>
                <a:ea typeface="Proxima Nova"/>
                <a:cs typeface="Proxima Nova"/>
                <a:sym typeface="Proxima Nova"/>
              </a:rPr>
              <a:t>Simple:</a:t>
            </a:r>
            <a:r>
              <a:rPr lang="en" sz="1800">
                <a:solidFill>
                  <a:schemeClr val="dk1"/>
                </a:solidFill>
                <a:latin typeface="Courier New"/>
                <a:ea typeface="Courier New"/>
                <a:cs typeface="Courier New"/>
                <a:sym typeface="Courier New"/>
              </a:rPr>
              <a:t>`npm start`</a:t>
            </a:r>
          </a:p>
          <a:p>
            <a:pPr lvl="0" rtl="0">
              <a:lnSpc>
                <a:spcPct val="150000"/>
              </a:lnSpc>
              <a:spcBef>
                <a:spcPts val="0"/>
              </a:spcBef>
              <a:buNone/>
            </a:pPr>
            <a:r>
              <a:rPr lang="en" sz="1800">
                <a:solidFill>
                  <a:schemeClr val="dk1"/>
                </a:solidFill>
                <a:latin typeface="Proxima Nova"/>
                <a:ea typeface="Proxima Nova"/>
                <a:cs typeface="Proxima Nova"/>
                <a:sym typeface="Proxima Nova"/>
              </a:rPr>
              <a:t>Fast: Browser sync</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
        <p:nvSpPr>
          <p:cNvPr id="417" name="Shape 417"/>
          <p:cNvSpPr txBox="1"/>
          <p:nvPr/>
        </p:nvSpPr>
        <p:spPr>
          <a:xfrm>
            <a:off x="4453800" y="1427575"/>
            <a:ext cx="4253400" cy="17493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i="1" lang="en">
                <a:solidFill>
                  <a:schemeClr val="dk1"/>
                </a:solidFill>
                <a:latin typeface="Proxima Nova"/>
                <a:ea typeface="Proxima Nova"/>
                <a:cs typeface="Proxima Nova"/>
                <a:sym typeface="Proxima Nova"/>
              </a:rPr>
              <a:t>“</a:t>
            </a:r>
            <a:r>
              <a:rPr i="1" lang="en">
                <a:solidFill>
                  <a:schemeClr val="dk1"/>
                </a:solidFill>
                <a:latin typeface="Proxima Nova"/>
                <a:ea typeface="Proxima Nova"/>
                <a:cs typeface="Proxima Nova"/>
                <a:sym typeface="Proxima Nova"/>
              </a:rPr>
              <a:t>Component-driven prototyping tool using Pattern Lab v2 automated via Gulp/NPM. Also serves as a starterkit Drupal 8 theme.</a:t>
            </a:r>
            <a:r>
              <a:rPr i="1" lang="en">
                <a:solidFill>
                  <a:schemeClr val="dk1"/>
                </a:solidFill>
                <a:latin typeface="Proxima Nova"/>
                <a:ea typeface="Proxima Nova"/>
                <a:cs typeface="Proxima Nova"/>
                <a:sym typeface="Proxima Nova"/>
              </a:rPr>
              <a:t>”</a:t>
            </a:r>
          </a:p>
        </p:txBody>
      </p:sp>
      <p:sp>
        <p:nvSpPr>
          <p:cNvPr id="418" name="Shape 418"/>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Tools: Emulsify</a:t>
            </a:r>
          </a:p>
        </p:txBody>
      </p:sp>
      <p:sp>
        <p:nvSpPr>
          <p:cNvPr id="419" name="Shape 419"/>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420" name="Shape 420"/>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421" name="Shape 421"/>
          <p:cNvSpPr txBox="1"/>
          <p:nvPr/>
        </p:nvSpPr>
        <p:spPr>
          <a:xfrm>
            <a:off x="4453800" y="806625"/>
            <a:ext cx="4253400" cy="4305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800">
                <a:latin typeface="Proxima Nova Semibold"/>
                <a:ea typeface="Proxima Nova Semibold"/>
                <a:cs typeface="Proxima Nova Semibold"/>
                <a:sym typeface="Proxima Nova Semibold"/>
              </a:rPr>
              <a:t>http://</a:t>
            </a:r>
            <a:r>
              <a:rPr lang="en" sz="1800">
                <a:latin typeface="Proxima Nova Semibold"/>
                <a:ea typeface="Proxima Nova Semibold"/>
                <a:cs typeface="Proxima Nova Semibold"/>
                <a:sym typeface="Proxima Nova Semibold"/>
              </a:rPr>
              <a:t>github.com/fourkitchens/emulsify</a:t>
            </a:r>
          </a:p>
        </p:txBody>
      </p:sp>
      <p:pic>
        <p:nvPicPr>
          <p:cNvPr id="422" name="Shape 422"/>
          <p:cNvPicPr preferRelativeResize="0"/>
          <p:nvPr/>
        </p:nvPicPr>
        <p:blipFill>
          <a:blip r:embed="rId3">
            <a:alphaModFix/>
          </a:blip>
          <a:stretch>
            <a:fillRect/>
          </a:stretch>
        </p:blipFill>
        <p:spPr>
          <a:xfrm>
            <a:off x="6649975" y="2455575"/>
            <a:ext cx="2057222" cy="1028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A Pattern Development: Twig + Emulsify</a:t>
            </a:r>
          </a:p>
          <a:p>
            <a:pPr lvl="0" rtl="0">
              <a:spcBef>
                <a:spcPts val="0"/>
              </a:spcBef>
              <a:buNone/>
            </a:pPr>
            <a:r>
              <a:t/>
            </a:r>
            <a:endParaRPr sz="1800">
              <a:solidFill>
                <a:srgbClr val="003B71"/>
              </a:solidFill>
              <a:latin typeface="Proxima Nova Semibold"/>
              <a:ea typeface="Proxima Nova Semibold"/>
              <a:cs typeface="Proxima Nova Semibold"/>
              <a:sym typeface="Proxima Nova Semibold"/>
            </a:endParaRPr>
          </a:p>
        </p:txBody>
      </p:sp>
      <p:sp>
        <p:nvSpPr>
          <p:cNvPr id="428" name="Shape 428"/>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429" name="Shape 429"/>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430" name="Shape 430"/>
          <p:cNvPicPr preferRelativeResize="0"/>
          <p:nvPr/>
        </p:nvPicPr>
        <p:blipFill rotWithShape="1">
          <a:blip r:embed="rId3">
            <a:alphaModFix/>
          </a:blip>
          <a:srcRect b="39445" l="0" r="0" t="0"/>
          <a:stretch/>
        </p:blipFill>
        <p:spPr>
          <a:xfrm>
            <a:off x="2602575" y="768575"/>
            <a:ext cx="6219825" cy="1447725"/>
          </a:xfrm>
          <a:prstGeom prst="rect">
            <a:avLst/>
          </a:prstGeom>
          <a:noFill/>
          <a:ln cap="flat" cmpd="sng" w="9525">
            <a:solidFill>
              <a:srgbClr val="000000"/>
            </a:solidFill>
            <a:prstDash val="solid"/>
            <a:round/>
            <a:headEnd len="med" w="med" type="none"/>
            <a:tailEnd len="med" w="med" type="none"/>
          </a:ln>
        </p:spPr>
      </p:pic>
      <p:pic>
        <p:nvPicPr>
          <p:cNvPr id="431" name="Shape 431"/>
          <p:cNvPicPr preferRelativeResize="0"/>
          <p:nvPr/>
        </p:nvPicPr>
        <p:blipFill rotWithShape="1">
          <a:blip r:embed="rId4">
            <a:alphaModFix/>
          </a:blip>
          <a:srcRect b="23147" l="0" r="13277" t="0"/>
          <a:stretch/>
        </p:blipFill>
        <p:spPr>
          <a:xfrm>
            <a:off x="2602575" y="2368700"/>
            <a:ext cx="6219825" cy="2401075"/>
          </a:xfrm>
          <a:prstGeom prst="rect">
            <a:avLst/>
          </a:prstGeom>
          <a:noFill/>
          <a:ln cap="flat" cmpd="sng" w="9525">
            <a:solidFill>
              <a:srgbClr val="000000"/>
            </a:solidFill>
            <a:prstDash val="solid"/>
            <a:round/>
            <a:headEnd len="med" w="med" type="none"/>
            <a:tailEnd len="med" w="med" type="none"/>
          </a:ln>
        </p:spPr>
      </p:pic>
      <p:sp>
        <p:nvSpPr>
          <p:cNvPr id="432" name="Shape 432"/>
          <p:cNvSpPr txBox="1"/>
          <p:nvPr/>
        </p:nvSpPr>
        <p:spPr>
          <a:xfrm>
            <a:off x="301950" y="806625"/>
            <a:ext cx="2160900" cy="3920100"/>
          </a:xfrm>
          <a:prstGeom prst="rect">
            <a:avLst/>
          </a:prstGeom>
          <a:noFill/>
          <a:ln>
            <a:noFill/>
          </a:ln>
        </p:spPr>
        <p:txBody>
          <a:bodyPr anchorCtr="0" anchor="t" bIns="91425" lIns="91425" rIns="91425" wrap="square" tIns="91425">
            <a:noAutofit/>
          </a:bodyPr>
          <a:lstStyle/>
          <a:p>
            <a:pPr lvl="0" rtl="0" algn="r">
              <a:lnSpc>
                <a:spcPct val="115000"/>
              </a:lnSpc>
              <a:spcBef>
                <a:spcPts val="0"/>
              </a:spcBef>
              <a:buNone/>
            </a:pPr>
            <a:r>
              <a:t/>
            </a:r>
            <a:endParaRPr sz="1800">
              <a:solidFill>
                <a:schemeClr val="dk1"/>
              </a:solidFill>
              <a:latin typeface="Proxima Nova Semibold"/>
              <a:ea typeface="Proxima Nova Semibold"/>
              <a:cs typeface="Proxima Nova Semibold"/>
              <a:sym typeface="Proxima Nova Semibold"/>
            </a:endParaRPr>
          </a:p>
          <a:p>
            <a:pPr lvl="0" rtl="0" algn="l">
              <a:lnSpc>
                <a:spcPct val="100000"/>
              </a:lnSpc>
              <a:spcBef>
                <a:spcPts val="0"/>
              </a:spcBef>
              <a:buNone/>
            </a:pPr>
            <a:r>
              <a:t/>
            </a:r>
            <a:endParaRPr sz="1800">
              <a:solidFill>
                <a:schemeClr val="dk1"/>
              </a:solidFill>
              <a:latin typeface="Proxima Nova"/>
              <a:ea typeface="Proxima Nova"/>
              <a:cs typeface="Proxima Nova"/>
              <a:sym typeface="Proxima Nova"/>
            </a:endParaRPr>
          </a:p>
          <a:p>
            <a:pPr lvl="0" rtl="0" algn="r">
              <a:lnSpc>
                <a:spcPct val="100000"/>
              </a:lnSpc>
              <a:spcBef>
                <a:spcPts val="0"/>
              </a:spcBef>
              <a:buNone/>
            </a:pPr>
            <a:r>
              <a:rPr lang="en" sz="1800">
                <a:solidFill>
                  <a:schemeClr val="dk1"/>
                </a:solidFill>
                <a:latin typeface="Proxima Nova"/>
                <a:ea typeface="Proxima Nova"/>
                <a:cs typeface="Proxima Nova"/>
                <a:sym typeface="Proxima Nova"/>
              </a:rPr>
              <a:t>      Drupal Template</a:t>
            </a:r>
          </a:p>
          <a:p>
            <a:pPr lvl="0" rtl="0" algn="r">
              <a:lnSpc>
                <a:spcPct val="100000"/>
              </a:lnSpc>
              <a:spcBef>
                <a:spcPts val="0"/>
              </a:spcBef>
              <a:buNone/>
            </a:pPr>
            <a:r>
              <a:t/>
            </a:r>
            <a:endParaRPr sz="1800">
              <a:solidFill>
                <a:schemeClr val="dk1"/>
              </a:solidFill>
              <a:latin typeface="Proxima Nova"/>
              <a:ea typeface="Proxima Nova"/>
              <a:cs typeface="Proxima Nova"/>
              <a:sym typeface="Proxima Nova"/>
            </a:endParaRPr>
          </a:p>
          <a:p>
            <a:pPr lvl="0" rtl="0" algn="r">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gn="r">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gn="r">
              <a:lnSpc>
                <a:spcPct val="115000"/>
              </a:lnSpc>
              <a:spcBef>
                <a:spcPts val="0"/>
              </a:spcBef>
              <a:buNone/>
            </a:pPr>
            <a:r>
              <a:rPr lang="en" sz="1800">
                <a:solidFill>
                  <a:schemeClr val="dk1"/>
                </a:solidFill>
                <a:latin typeface="Proxima Nova"/>
                <a:ea typeface="Proxima Nova"/>
                <a:cs typeface="Proxima Nova"/>
                <a:sym typeface="Proxima Nova"/>
              </a:rPr>
              <a:t>            Emulsify Pattern</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Shape 437"/>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Patterns over Time</a:t>
            </a:r>
          </a:p>
        </p:txBody>
      </p:sp>
      <p:sp>
        <p:nvSpPr>
          <p:cNvPr id="438" name="Shape 438"/>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439" name="Shape 439"/>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440" name="Shape 440"/>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Living style guide</a:t>
            </a:r>
          </a:p>
          <a:p>
            <a:pPr lvl="0" rtl="0">
              <a:lnSpc>
                <a:spcPct val="150000"/>
              </a:lnSpc>
              <a:spcBef>
                <a:spcPts val="0"/>
              </a:spcBef>
              <a:buNone/>
            </a:pPr>
            <a:r>
              <a:rPr lang="en" sz="1800">
                <a:solidFill>
                  <a:schemeClr val="dk1"/>
                </a:solidFill>
                <a:latin typeface="Proxima Nova"/>
                <a:ea typeface="Proxima Nova"/>
                <a:cs typeface="Proxima Nova"/>
                <a:sym typeface="Proxima Nova"/>
              </a:rPr>
              <a:t>Refactoring to patterns</a:t>
            </a:r>
          </a:p>
          <a:p>
            <a:pPr lvl="0" rtl="0">
              <a:lnSpc>
                <a:spcPct val="150000"/>
              </a:lnSpc>
              <a:spcBef>
                <a:spcPts val="0"/>
              </a:spcBef>
              <a:buNone/>
            </a:pPr>
            <a:r>
              <a:rPr lang="en" sz="1800">
                <a:solidFill>
                  <a:schemeClr val="dk1"/>
                </a:solidFill>
                <a:latin typeface="Proxima Nova"/>
                <a:ea typeface="Proxima Nova"/>
                <a:cs typeface="Proxima Nova"/>
                <a:sym typeface="Proxima Nova"/>
              </a:rPr>
              <a:t>Refinement</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444" name="Shape 444"/>
        <p:cNvGrpSpPr/>
        <p:nvPr/>
      </p:nvGrpSpPr>
      <p:grpSpPr>
        <a:xfrm>
          <a:off x="0" y="0"/>
          <a:ext cx="0" cy="0"/>
          <a:chOff x="0" y="0"/>
          <a:chExt cx="0" cy="0"/>
        </a:xfrm>
      </p:grpSpPr>
      <p:sp>
        <p:nvSpPr>
          <p:cNvPr id="445" name="Shape 445"/>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Governance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Shape 45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Federated Governance</a:t>
            </a:r>
          </a:p>
        </p:txBody>
      </p:sp>
      <p:sp>
        <p:nvSpPr>
          <p:cNvPr id="451" name="Shape 451"/>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452" name="Shape 452"/>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453" name="Shape 453"/>
          <p:cNvSpPr/>
          <p:nvPr/>
        </p:nvSpPr>
        <p:spPr>
          <a:xfrm>
            <a:off x="1013700" y="1127178"/>
            <a:ext cx="915600" cy="4473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Academics</a:t>
            </a:r>
          </a:p>
        </p:txBody>
      </p:sp>
      <p:sp>
        <p:nvSpPr>
          <p:cNvPr id="454" name="Shape 454"/>
          <p:cNvSpPr/>
          <p:nvPr/>
        </p:nvSpPr>
        <p:spPr>
          <a:xfrm>
            <a:off x="2029825" y="1127178"/>
            <a:ext cx="915600" cy="4473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Resources</a:t>
            </a:r>
          </a:p>
        </p:txBody>
      </p:sp>
      <p:sp>
        <p:nvSpPr>
          <p:cNvPr id="455" name="Shape 455"/>
          <p:cNvSpPr/>
          <p:nvPr/>
        </p:nvSpPr>
        <p:spPr>
          <a:xfrm>
            <a:off x="3081525" y="1127178"/>
            <a:ext cx="915600" cy="4473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About</a:t>
            </a:r>
          </a:p>
        </p:txBody>
      </p:sp>
      <p:sp>
        <p:nvSpPr>
          <p:cNvPr id="456" name="Shape 456"/>
          <p:cNvSpPr txBox="1"/>
          <p:nvPr/>
        </p:nvSpPr>
        <p:spPr>
          <a:xfrm>
            <a:off x="1013700" y="698798"/>
            <a:ext cx="2983500" cy="4986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200">
                <a:latin typeface="Proxima Nova"/>
                <a:ea typeface="Proxima Nova"/>
                <a:cs typeface="Proxima Nova"/>
                <a:sym typeface="Proxima Nova"/>
              </a:rPr>
              <a:t>Sections</a:t>
            </a:r>
            <a:r>
              <a:rPr b="1" lang="en" sz="1200">
                <a:solidFill>
                  <a:srgbClr val="00CC66"/>
                </a:solidFill>
                <a:latin typeface="Proxima Nova"/>
                <a:ea typeface="Proxima Nova"/>
                <a:cs typeface="Proxima Nova"/>
                <a:sym typeface="Proxima Nova"/>
              </a:rPr>
              <a:t> </a:t>
            </a:r>
            <a:r>
              <a:rPr lang="en" sz="1200">
                <a:solidFill>
                  <a:srgbClr val="000000"/>
                </a:solidFill>
                <a:latin typeface="Proxima Nova"/>
                <a:ea typeface="Proxima Nova"/>
                <a:cs typeface="Proxima Nova"/>
                <a:sym typeface="Proxima Nova"/>
              </a:rPr>
              <a:t>(ithaca.edu/</a:t>
            </a:r>
            <a:r>
              <a:rPr b="1" lang="en" sz="1200">
                <a:latin typeface="Proxima Nova"/>
                <a:ea typeface="Proxima Nova"/>
                <a:cs typeface="Proxima Nova"/>
                <a:sym typeface="Proxima Nova"/>
              </a:rPr>
              <a:t>xxx</a:t>
            </a:r>
            <a:r>
              <a:rPr lang="en" sz="1200">
                <a:solidFill>
                  <a:srgbClr val="000000"/>
                </a:solidFill>
                <a:latin typeface="Proxima Nova"/>
                <a:ea typeface="Proxima Nova"/>
                <a:cs typeface="Proxima Nova"/>
                <a:sym typeface="Proxima Nova"/>
              </a:rPr>
              <a:t>)</a:t>
            </a:r>
          </a:p>
        </p:txBody>
      </p:sp>
      <p:sp>
        <p:nvSpPr>
          <p:cNvPr id="457" name="Shape 457"/>
          <p:cNvSpPr/>
          <p:nvPr/>
        </p:nvSpPr>
        <p:spPr>
          <a:xfrm>
            <a:off x="728295" y="2222225"/>
            <a:ext cx="1115100" cy="25473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Academics</a:t>
            </a:r>
          </a:p>
        </p:txBody>
      </p:sp>
      <p:sp>
        <p:nvSpPr>
          <p:cNvPr id="458" name="Shape 458"/>
          <p:cNvSpPr/>
          <p:nvPr/>
        </p:nvSpPr>
        <p:spPr>
          <a:xfrm>
            <a:off x="1946845" y="2222225"/>
            <a:ext cx="1115100" cy="25473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Resources</a:t>
            </a:r>
          </a:p>
        </p:txBody>
      </p:sp>
      <p:sp>
        <p:nvSpPr>
          <p:cNvPr id="459" name="Shape 459"/>
          <p:cNvSpPr/>
          <p:nvPr/>
        </p:nvSpPr>
        <p:spPr>
          <a:xfrm>
            <a:off x="3165420" y="2222225"/>
            <a:ext cx="1115100" cy="25473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About</a:t>
            </a:r>
          </a:p>
        </p:txBody>
      </p:sp>
      <p:sp>
        <p:nvSpPr>
          <p:cNvPr id="460" name="Shape 460"/>
          <p:cNvSpPr/>
          <p:nvPr/>
        </p:nvSpPr>
        <p:spPr>
          <a:xfrm>
            <a:off x="801182" y="2739325"/>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Business School Site</a:t>
            </a:r>
          </a:p>
        </p:txBody>
      </p:sp>
      <p:sp>
        <p:nvSpPr>
          <p:cNvPr id="461" name="Shape 461"/>
          <p:cNvSpPr/>
          <p:nvPr/>
        </p:nvSpPr>
        <p:spPr>
          <a:xfrm>
            <a:off x="801182" y="3046400"/>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Park School Site</a:t>
            </a:r>
          </a:p>
        </p:txBody>
      </p:sp>
      <p:sp>
        <p:nvSpPr>
          <p:cNvPr id="462" name="Shape 462"/>
          <p:cNvSpPr/>
          <p:nvPr/>
        </p:nvSpPr>
        <p:spPr>
          <a:xfrm>
            <a:off x="801182" y="4274700"/>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Extended Study Site</a:t>
            </a:r>
          </a:p>
        </p:txBody>
      </p:sp>
      <p:sp>
        <p:nvSpPr>
          <p:cNvPr id="463" name="Shape 463"/>
          <p:cNvSpPr/>
          <p:nvPr/>
        </p:nvSpPr>
        <p:spPr>
          <a:xfrm>
            <a:off x="801182" y="3353475"/>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Music School Site</a:t>
            </a:r>
          </a:p>
        </p:txBody>
      </p:sp>
      <p:sp>
        <p:nvSpPr>
          <p:cNvPr id="464" name="Shape 464"/>
          <p:cNvSpPr/>
          <p:nvPr/>
        </p:nvSpPr>
        <p:spPr>
          <a:xfrm>
            <a:off x="801182" y="3660550"/>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HSHP School Site</a:t>
            </a:r>
          </a:p>
        </p:txBody>
      </p:sp>
      <p:sp>
        <p:nvSpPr>
          <p:cNvPr id="465" name="Shape 465"/>
          <p:cNvSpPr/>
          <p:nvPr/>
        </p:nvSpPr>
        <p:spPr>
          <a:xfrm>
            <a:off x="801182" y="3967625"/>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H&amp;S School Site</a:t>
            </a:r>
          </a:p>
        </p:txBody>
      </p:sp>
      <p:sp>
        <p:nvSpPr>
          <p:cNvPr id="466" name="Shape 466"/>
          <p:cNvSpPr/>
          <p:nvPr/>
        </p:nvSpPr>
        <p:spPr>
          <a:xfrm>
            <a:off x="2019745" y="2739325"/>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Human Resources Site</a:t>
            </a:r>
          </a:p>
        </p:txBody>
      </p:sp>
      <p:sp>
        <p:nvSpPr>
          <p:cNvPr id="467" name="Shape 467"/>
          <p:cNvSpPr/>
          <p:nvPr/>
        </p:nvSpPr>
        <p:spPr>
          <a:xfrm>
            <a:off x="2019757" y="3046400"/>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Housing Site</a:t>
            </a:r>
          </a:p>
        </p:txBody>
      </p:sp>
      <p:sp>
        <p:nvSpPr>
          <p:cNvPr id="468" name="Shape 468"/>
          <p:cNvSpPr/>
          <p:nvPr/>
        </p:nvSpPr>
        <p:spPr>
          <a:xfrm>
            <a:off x="2019757" y="3353475"/>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Health &amp; Wellness Site</a:t>
            </a:r>
          </a:p>
        </p:txBody>
      </p:sp>
      <p:sp>
        <p:nvSpPr>
          <p:cNvPr id="469" name="Shape 469"/>
          <p:cNvSpPr/>
          <p:nvPr/>
        </p:nvSpPr>
        <p:spPr>
          <a:xfrm>
            <a:off x="2019745" y="3660550"/>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Library Site</a:t>
            </a:r>
          </a:p>
        </p:txBody>
      </p:sp>
      <p:sp>
        <p:nvSpPr>
          <p:cNvPr id="470" name="Shape 470"/>
          <p:cNvSpPr/>
          <p:nvPr/>
        </p:nvSpPr>
        <p:spPr>
          <a:xfrm>
            <a:off x="2019757" y="3967625"/>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Finance Site</a:t>
            </a:r>
          </a:p>
        </p:txBody>
      </p:sp>
      <p:sp>
        <p:nvSpPr>
          <p:cNvPr id="471" name="Shape 471"/>
          <p:cNvSpPr/>
          <p:nvPr/>
        </p:nvSpPr>
        <p:spPr>
          <a:xfrm>
            <a:off x="2019745" y="4274700"/>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Fitness Center Site</a:t>
            </a:r>
          </a:p>
        </p:txBody>
      </p:sp>
      <p:sp>
        <p:nvSpPr>
          <p:cNvPr id="472" name="Shape 472"/>
          <p:cNvSpPr txBox="1"/>
          <p:nvPr/>
        </p:nvSpPr>
        <p:spPr>
          <a:xfrm>
            <a:off x="2291720" y="4581775"/>
            <a:ext cx="425400" cy="129900"/>
          </a:xfrm>
          <a:prstGeom prst="rect">
            <a:avLst/>
          </a:prstGeom>
          <a:noFill/>
          <a:ln>
            <a:noFill/>
          </a:ln>
        </p:spPr>
        <p:txBody>
          <a:bodyPr anchorCtr="0" anchor="ctr" bIns="91425" lIns="91425" rIns="91425" wrap="square" tIns="91425">
            <a:noAutofit/>
          </a:bodyPr>
          <a:lstStyle/>
          <a:p>
            <a:pPr lvl="0" rtl="0" algn="ctr">
              <a:spcBef>
                <a:spcPts val="0"/>
              </a:spcBef>
              <a:buNone/>
            </a:pPr>
            <a:r>
              <a:rPr i="1" lang="en" sz="700">
                <a:latin typeface="Proxima Nova"/>
                <a:ea typeface="Proxima Nova"/>
                <a:cs typeface="Proxima Nova"/>
                <a:sym typeface="Proxima Nova"/>
              </a:rPr>
              <a:t>etc.</a:t>
            </a:r>
          </a:p>
        </p:txBody>
      </p:sp>
      <p:sp>
        <p:nvSpPr>
          <p:cNvPr id="473" name="Shape 473"/>
          <p:cNvSpPr/>
          <p:nvPr/>
        </p:nvSpPr>
        <p:spPr>
          <a:xfrm>
            <a:off x="3238295" y="3046388"/>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Diversity </a:t>
            </a:r>
            <a:r>
              <a:rPr lang="en" sz="600">
                <a:solidFill>
                  <a:srgbClr val="000000"/>
                </a:solidFill>
                <a:latin typeface="Proxima Nova"/>
                <a:ea typeface="Proxima Nova"/>
                <a:cs typeface="Proxima Nova"/>
                <a:sym typeface="Proxima Nova"/>
              </a:rPr>
              <a:t> Site</a:t>
            </a:r>
          </a:p>
        </p:txBody>
      </p:sp>
      <p:sp>
        <p:nvSpPr>
          <p:cNvPr id="474" name="Shape 474"/>
          <p:cNvSpPr txBox="1"/>
          <p:nvPr/>
        </p:nvSpPr>
        <p:spPr>
          <a:xfrm>
            <a:off x="1109595" y="4581775"/>
            <a:ext cx="425400" cy="129900"/>
          </a:xfrm>
          <a:prstGeom prst="rect">
            <a:avLst/>
          </a:prstGeom>
          <a:noFill/>
          <a:ln>
            <a:noFill/>
          </a:ln>
        </p:spPr>
        <p:txBody>
          <a:bodyPr anchorCtr="0" anchor="ctr" bIns="91425" lIns="91425" rIns="91425" wrap="square" tIns="91425">
            <a:noAutofit/>
          </a:bodyPr>
          <a:lstStyle/>
          <a:p>
            <a:pPr lvl="0" rtl="0" algn="ctr">
              <a:spcBef>
                <a:spcPts val="0"/>
              </a:spcBef>
              <a:buNone/>
            </a:pPr>
            <a:r>
              <a:rPr i="1" lang="en" sz="700">
                <a:latin typeface="Proxima Nova"/>
                <a:ea typeface="Proxima Nova"/>
                <a:cs typeface="Proxima Nova"/>
                <a:sym typeface="Proxima Nova"/>
              </a:rPr>
              <a:t>etc.</a:t>
            </a:r>
          </a:p>
        </p:txBody>
      </p:sp>
      <p:sp>
        <p:nvSpPr>
          <p:cNvPr id="475" name="Shape 475"/>
          <p:cNvSpPr/>
          <p:nvPr/>
        </p:nvSpPr>
        <p:spPr>
          <a:xfrm>
            <a:off x="3238295" y="2756863"/>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About Site</a:t>
            </a:r>
          </a:p>
        </p:txBody>
      </p:sp>
      <p:sp>
        <p:nvSpPr>
          <p:cNvPr id="476" name="Shape 476"/>
          <p:cNvSpPr/>
          <p:nvPr/>
        </p:nvSpPr>
        <p:spPr>
          <a:xfrm>
            <a:off x="3238307" y="3335913"/>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People </a:t>
            </a:r>
            <a:r>
              <a:rPr lang="en" sz="600">
                <a:solidFill>
                  <a:srgbClr val="000000"/>
                </a:solidFill>
                <a:latin typeface="Proxima Nova"/>
                <a:ea typeface="Proxima Nova"/>
                <a:cs typeface="Proxima Nova"/>
                <a:sym typeface="Proxima Nova"/>
              </a:rPr>
              <a:t> Site</a:t>
            </a:r>
          </a:p>
        </p:txBody>
      </p:sp>
      <p:sp>
        <p:nvSpPr>
          <p:cNvPr id="477" name="Shape 477"/>
          <p:cNvSpPr txBox="1"/>
          <p:nvPr/>
        </p:nvSpPr>
        <p:spPr>
          <a:xfrm>
            <a:off x="728299" y="1727550"/>
            <a:ext cx="3552300" cy="5502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200">
                <a:latin typeface="Proxima Nova"/>
                <a:ea typeface="Proxima Nova"/>
                <a:cs typeface="Proxima Nova"/>
                <a:sym typeface="Proxima Nova"/>
              </a:rPr>
              <a:t>Sites</a:t>
            </a:r>
            <a:r>
              <a:rPr b="1" lang="en" sz="1200">
                <a:solidFill>
                  <a:srgbClr val="00CC66"/>
                </a:solidFill>
                <a:latin typeface="Proxima Nova"/>
                <a:ea typeface="Proxima Nova"/>
                <a:cs typeface="Proxima Nova"/>
                <a:sym typeface="Proxima Nova"/>
              </a:rPr>
              <a:t> </a:t>
            </a:r>
            <a:r>
              <a:rPr lang="en" sz="1200">
                <a:solidFill>
                  <a:srgbClr val="000000"/>
                </a:solidFill>
                <a:latin typeface="Proxima Nova"/>
                <a:ea typeface="Proxima Nova"/>
                <a:cs typeface="Proxima Nova"/>
                <a:sym typeface="Proxima Nova"/>
              </a:rPr>
              <a:t>(ithaca.edu/xxx/</a:t>
            </a:r>
            <a:r>
              <a:rPr b="1" lang="en" sz="1200">
                <a:latin typeface="Proxima Nova"/>
                <a:ea typeface="Proxima Nova"/>
                <a:cs typeface="Proxima Nova"/>
                <a:sym typeface="Proxima Nova"/>
              </a:rPr>
              <a:t>xxx</a:t>
            </a:r>
            <a:r>
              <a:rPr lang="en" sz="1200">
                <a:solidFill>
                  <a:srgbClr val="000000"/>
                </a:solidFill>
                <a:latin typeface="Proxima Nova"/>
                <a:ea typeface="Proxima Nova"/>
                <a:cs typeface="Proxima Nova"/>
                <a:sym typeface="Proxima Nova"/>
              </a:rPr>
              <a:t>)</a:t>
            </a:r>
          </a:p>
        </p:txBody>
      </p:sp>
      <p:sp>
        <p:nvSpPr>
          <p:cNvPr id="478" name="Shape 478"/>
          <p:cNvSpPr/>
          <p:nvPr/>
        </p:nvSpPr>
        <p:spPr>
          <a:xfrm>
            <a:off x="5267300" y="1175225"/>
            <a:ext cx="2983500" cy="15816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About Section</a:t>
            </a:r>
          </a:p>
        </p:txBody>
      </p:sp>
      <p:sp>
        <p:nvSpPr>
          <p:cNvPr id="479" name="Shape 479"/>
          <p:cNvSpPr/>
          <p:nvPr/>
        </p:nvSpPr>
        <p:spPr>
          <a:xfrm>
            <a:off x="5423125" y="1589278"/>
            <a:ext cx="1228800" cy="10347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b="1" lang="en" sz="700">
                <a:latin typeface="Proxima Nova"/>
                <a:ea typeface="Proxima Nova"/>
                <a:cs typeface="Proxima Nova"/>
                <a:sym typeface="Proxima Nova"/>
              </a:rPr>
              <a:t>About Site</a:t>
            </a:r>
          </a:p>
        </p:txBody>
      </p:sp>
      <p:sp>
        <p:nvSpPr>
          <p:cNvPr id="480" name="Shape 480"/>
          <p:cNvSpPr/>
          <p:nvPr/>
        </p:nvSpPr>
        <p:spPr>
          <a:xfrm>
            <a:off x="5552863" y="1892922"/>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Visit </a:t>
            </a:r>
            <a:r>
              <a:rPr lang="en" sz="600">
                <a:solidFill>
                  <a:srgbClr val="000000"/>
                </a:solidFill>
                <a:latin typeface="Proxima Nova"/>
                <a:ea typeface="Proxima Nova"/>
                <a:cs typeface="Proxima Nova"/>
                <a:sym typeface="Proxima Nova"/>
              </a:rPr>
              <a:t>Topic</a:t>
            </a:r>
          </a:p>
        </p:txBody>
      </p:sp>
      <p:sp>
        <p:nvSpPr>
          <p:cNvPr id="481" name="Shape 481"/>
          <p:cNvSpPr/>
          <p:nvPr/>
        </p:nvSpPr>
        <p:spPr>
          <a:xfrm>
            <a:off x="5552863" y="2190322"/>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History</a:t>
            </a:r>
            <a:r>
              <a:rPr lang="en" sz="600">
                <a:solidFill>
                  <a:srgbClr val="000000"/>
                </a:solidFill>
                <a:latin typeface="Proxima Nova"/>
                <a:ea typeface="Proxima Nova"/>
                <a:cs typeface="Proxima Nova"/>
                <a:sym typeface="Proxima Nova"/>
              </a:rPr>
              <a:t> Topic</a:t>
            </a:r>
          </a:p>
        </p:txBody>
      </p:sp>
      <p:sp>
        <p:nvSpPr>
          <p:cNvPr id="482" name="Shape 482"/>
          <p:cNvSpPr/>
          <p:nvPr/>
        </p:nvSpPr>
        <p:spPr>
          <a:xfrm>
            <a:off x="6819500" y="1589275"/>
            <a:ext cx="1228800" cy="1034700"/>
          </a:xfrm>
          <a:prstGeom prst="roundRect">
            <a:avLst>
              <a:gd fmla="val 16667" name="adj"/>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b="1" lang="en" sz="700">
                <a:latin typeface="Proxima Nova"/>
                <a:ea typeface="Proxima Nova"/>
                <a:cs typeface="Proxima Nova"/>
                <a:sym typeface="Proxima Nova"/>
              </a:rPr>
              <a:t>Diversity Site</a:t>
            </a:r>
          </a:p>
        </p:txBody>
      </p:sp>
      <p:sp>
        <p:nvSpPr>
          <p:cNvPr id="483" name="Shape 483"/>
          <p:cNvSpPr/>
          <p:nvPr/>
        </p:nvSpPr>
        <p:spPr>
          <a:xfrm>
            <a:off x="6949238" y="1892922"/>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Action Items Topic</a:t>
            </a:r>
          </a:p>
        </p:txBody>
      </p:sp>
      <p:sp>
        <p:nvSpPr>
          <p:cNvPr id="484" name="Shape 484"/>
          <p:cNvSpPr/>
          <p:nvPr/>
        </p:nvSpPr>
        <p:spPr>
          <a:xfrm>
            <a:off x="6949238" y="2190322"/>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Campus Climate Survey Topic</a:t>
            </a:r>
          </a:p>
        </p:txBody>
      </p:sp>
      <p:sp>
        <p:nvSpPr>
          <p:cNvPr id="485" name="Shape 485"/>
          <p:cNvSpPr txBox="1"/>
          <p:nvPr/>
        </p:nvSpPr>
        <p:spPr>
          <a:xfrm>
            <a:off x="5824800" y="2480311"/>
            <a:ext cx="425400" cy="129900"/>
          </a:xfrm>
          <a:prstGeom prst="rect">
            <a:avLst/>
          </a:prstGeom>
          <a:noFill/>
          <a:ln>
            <a:noFill/>
          </a:ln>
        </p:spPr>
        <p:txBody>
          <a:bodyPr anchorCtr="0" anchor="ctr" bIns="91425" lIns="91425" rIns="91425" wrap="square" tIns="91425">
            <a:noAutofit/>
          </a:bodyPr>
          <a:lstStyle/>
          <a:p>
            <a:pPr lvl="0" rtl="0" algn="ctr">
              <a:spcBef>
                <a:spcPts val="0"/>
              </a:spcBef>
              <a:buNone/>
            </a:pPr>
            <a:r>
              <a:rPr i="1" lang="en" sz="700">
                <a:latin typeface="Proxima Nova"/>
                <a:ea typeface="Proxima Nova"/>
                <a:cs typeface="Proxima Nova"/>
                <a:sym typeface="Proxima Nova"/>
              </a:rPr>
              <a:t>etc.</a:t>
            </a:r>
          </a:p>
        </p:txBody>
      </p:sp>
      <p:sp>
        <p:nvSpPr>
          <p:cNvPr id="486" name="Shape 486"/>
          <p:cNvSpPr txBox="1"/>
          <p:nvPr/>
        </p:nvSpPr>
        <p:spPr>
          <a:xfrm>
            <a:off x="7221175" y="2480311"/>
            <a:ext cx="425400" cy="129900"/>
          </a:xfrm>
          <a:prstGeom prst="rect">
            <a:avLst/>
          </a:prstGeom>
          <a:noFill/>
          <a:ln>
            <a:noFill/>
          </a:ln>
        </p:spPr>
        <p:txBody>
          <a:bodyPr anchorCtr="0" anchor="ctr" bIns="91425" lIns="91425" rIns="91425" wrap="square" tIns="91425">
            <a:noAutofit/>
          </a:bodyPr>
          <a:lstStyle/>
          <a:p>
            <a:pPr lvl="0" rtl="0" algn="ctr">
              <a:spcBef>
                <a:spcPts val="0"/>
              </a:spcBef>
              <a:buNone/>
            </a:pPr>
            <a:r>
              <a:rPr i="1" lang="en" sz="700">
                <a:latin typeface="Proxima Nova"/>
                <a:ea typeface="Proxima Nova"/>
                <a:cs typeface="Proxima Nova"/>
                <a:sym typeface="Proxima Nova"/>
              </a:rPr>
              <a:t>etc.</a:t>
            </a:r>
          </a:p>
        </p:txBody>
      </p:sp>
      <p:sp>
        <p:nvSpPr>
          <p:cNvPr id="487" name="Shape 487"/>
          <p:cNvSpPr txBox="1"/>
          <p:nvPr/>
        </p:nvSpPr>
        <p:spPr>
          <a:xfrm>
            <a:off x="5064800" y="622589"/>
            <a:ext cx="3451800" cy="6663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200">
                <a:latin typeface="Proxima Nova"/>
                <a:ea typeface="Proxima Nova"/>
                <a:cs typeface="Proxima Nova"/>
                <a:sym typeface="Proxima Nova"/>
              </a:rPr>
              <a:t>Topics </a:t>
            </a:r>
            <a:r>
              <a:rPr lang="en" sz="1200">
                <a:latin typeface="Proxima Nova"/>
                <a:ea typeface="Proxima Nova"/>
                <a:cs typeface="Proxima Nova"/>
                <a:sym typeface="Proxima Nova"/>
              </a:rPr>
              <a:t>(ithaca.edu/xxx/xxx/</a:t>
            </a:r>
            <a:r>
              <a:rPr b="1" lang="en" sz="1200">
                <a:latin typeface="Proxima Nova"/>
                <a:ea typeface="Proxima Nova"/>
                <a:cs typeface="Proxima Nova"/>
                <a:sym typeface="Proxima Nova"/>
              </a:rPr>
              <a:t>xxx</a:t>
            </a:r>
            <a:r>
              <a:rPr lang="en" sz="1200">
                <a:latin typeface="Proxima Nova"/>
                <a:ea typeface="Proxima Nova"/>
                <a:cs typeface="Proxima Nova"/>
                <a:sym typeface="Proxima Nova"/>
              </a:rPr>
              <a:t>)</a:t>
            </a:r>
          </a:p>
        </p:txBody>
      </p:sp>
      <p:sp>
        <p:nvSpPr>
          <p:cNvPr id="488" name="Shape 488"/>
          <p:cNvSpPr/>
          <p:nvPr/>
        </p:nvSpPr>
        <p:spPr>
          <a:xfrm>
            <a:off x="5339725" y="3284613"/>
            <a:ext cx="2793600" cy="1463400"/>
          </a:xfrm>
          <a:prstGeom prst="roundRect">
            <a:avLst>
              <a:gd fmla="val 16667" name="adj"/>
            </a:avLst>
          </a:prstGeom>
          <a:no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sz="1000">
                <a:latin typeface="Proxima Nova"/>
                <a:ea typeface="Proxima Nova"/>
                <a:cs typeface="Proxima Nova"/>
                <a:sym typeface="Proxima Nova"/>
              </a:rPr>
              <a:t>About Site</a:t>
            </a:r>
          </a:p>
        </p:txBody>
      </p:sp>
      <p:sp>
        <p:nvSpPr>
          <p:cNvPr id="489" name="Shape 489"/>
          <p:cNvSpPr/>
          <p:nvPr/>
        </p:nvSpPr>
        <p:spPr>
          <a:xfrm>
            <a:off x="5587175" y="3711563"/>
            <a:ext cx="2311500" cy="886500"/>
          </a:xfrm>
          <a:prstGeom prst="roundRect">
            <a:avLst>
              <a:gd fmla="val 16667" name="adj"/>
            </a:avLst>
          </a:prstGeom>
          <a:no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b="1" lang="en" sz="700">
                <a:latin typeface="Proxima Nova"/>
                <a:ea typeface="Proxima Nova"/>
                <a:cs typeface="Proxima Nova"/>
                <a:sym typeface="Proxima Nova"/>
              </a:rPr>
              <a:t>History Topic</a:t>
            </a:r>
          </a:p>
        </p:txBody>
      </p:sp>
      <p:sp>
        <p:nvSpPr>
          <p:cNvPr id="490" name="Shape 490"/>
          <p:cNvSpPr/>
          <p:nvPr/>
        </p:nvSpPr>
        <p:spPr>
          <a:xfrm>
            <a:off x="5716913" y="4091398"/>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Years of Challenge Page</a:t>
            </a:r>
          </a:p>
        </p:txBody>
      </p:sp>
      <p:sp>
        <p:nvSpPr>
          <p:cNvPr id="491" name="Shape 491"/>
          <p:cNvSpPr/>
          <p:nvPr/>
        </p:nvSpPr>
        <p:spPr>
          <a:xfrm>
            <a:off x="6786863" y="4091398"/>
            <a:ext cx="969300" cy="238500"/>
          </a:xfrm>
          <a:prstGeom prst="rect">
            <a:avLst/>
          </a:prstGeom>
          <a:no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600">
                <a:latin typeface="Proxima Nova"/>
                <a:ea typeface="Proxima Nova"/>
                <a:cs typeface="Proxima Nova"/>
                <a:sym typeface="Proxima Nova"/>
              </a:rPr>
              <a:t>On The Move Page</a:t>
            </a:r>
          </a:p>
        </p:txBody>
      </p:sp>
      <p:sp>
        <p:nvSpPr>
          <p:cNvPr id="492" name="Shape 492"/>
          <p:cNvSpPr txBox="1"/>
          <p:nvPr/>
        </p:nvSpPr>
        <p:spPr>
          <a:xfrm>
            <a:off x="6523825" y="4421888"/>
            <a:ext cx="425400" cy="129900"/>
          </a:xfrm>
          <a:prstGeom prst="rect">
            <a:avLst/>
          </a:prstGeom>
          <a:noFill/>
          <a:ln>
            <a:noFill/>
          </a:ln>
        </p:spPr>
        <p:txBody>
          <a:bodyPr anchorCtr="0" anchor="ctr" bIns="91425" lIns="91425" rIns="91425" wrap="square" tIns="91425">
            <a:noAutofit/>
          </a:bodyPr>
          <a:lstStyle/>
          <a:p>
            <a:pPr lvl="0" rtl="0" algn="ctr">
              <a:spcBef>
                <a:spcPts val="0"/>
              </a:spcBef>
              <a:buNone/>
            </a:pPr>
            <a:r>
              <a:rPr i="1" lang="en" sz="700">
                <a:latin typeface="Proxima Nova"/>
                <a:ea typeface="Proxima Nova"/>
                <a:cs typeface="Proxima Nova"/>
                <a:sym typeface="Proxima Nova"/>
              </a:rPr>
              <a:t>etc.</a:t>
            </a:r>
          </a:p>
        </p:txBody>
      </p:sp>
      <p:sp>
        <p:nvSpPr>
          <p:cNvPr id="493" name="Shape 493"/>
          <p:cNvSpPr txBox="1"/>
          <p:nvPr/>
        </p:nvSpPr>
        <p:spPr>
          <a:xfrm>
            <a:off x="5297750" y="2802925"/>
            <a:ext cx="3000000" cy="524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200">
                <a:latin typeface="Proxima Nova"/>
                <a:ea typeface="Proxima Nova"/>
                <a:cs typeface="Proxima Nova"/>
                <a:sym typeface="Proxima Nova"/>
              </a:rPr>
              <a:t>Pages </a:t>
            </a:r>
            <a:r>
              <a:rPr lang="en" sz="1200">
                <a:latin typeface="Proxima Nova"/>
                <a:ea typeface="Proxima Nova"/>
                <a:cs typeface="Proxima Nova"/>
                <a:sym typeface="Proxima Nova"/>
              </a:rPr>
              <a:t>(ithaca.edu/xxx/xxx/xxx/</a:t>
            </a:r>
            <a:r>
              <a:rPr b="1" lang="en" sz="1200">
                <a:latin typeface="Proxima Nova"/>
                <a:ea typeface="Proxima Nova"/>
                <a:cs typeface="Proxima Nova"/>
                <a:sym typeface="Proxima Nova"/>
              </a:rPr>
              <a:t>xxx</a:t>
            </a:r>
            <a:r>
              <a:rPr lang="en" sz="1200">
                <a:latin typeface="Proxima Nova"/>
                <a:ea typeface="Proxima Nova"/>
                <a:cs typeface="Proxima Nova"/>
                <a:sym typeface="Proxima Nova"/>
              </a:rPr>
              <a: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Shape 498"/>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499" name="Shape 499"/>
          <p:cNvSpPr/>
          <p:nvPr/>
        </p:nvSpPr>
        <p:spPr>
          <a:xfrm>
            <a:off x="381525" y="1133650"/>
            <a:ext cx="3522000" cy="487200"/>
          </a:xfrm>
          <a:prstGeom prst="rect">
            <a:avLst/>
          </a:prstGeom>
          <a:solidFill>
            <a:srgbClr val="1155CC"/>
          </a:solidFill>
          <a:ln>
            <a:noFill/>
          </a:ln>
        </p:spPr>
        <p:txBody>
          <a:bodyPr anchorCtr="0" anchor="ctr" bIns="91425" lIns="91425" rIns="91425" wrap="square" tIns="91425">
            <a:noAutofit/>
          </a:bodyPr>
          <a:lstStyle/>
          <a:p>
            <a:pPr lvl="0" algn="ctr">
              <a:spcBef>
                <a:spcPts val="0"/>
              </a:spcBef>
              <a:buNone/>
            </a:pPr>
            <a:r>
              <a:rPr b="1" lang="en" sz="1200">
                <a:solidFill>
                  <a:srgbClr val="FFFFFF"/>
                </a:solidFill>
              </a:rPr>
              <a:t>SECTION</a:t>
            </a:r>
          </a:p>
        </p:txBody>
      </p:sp>
      <p:sp>
        <p:nvSpPr>
          <p:cNvPr id="500" name="Shape 500"/>
          <p:cNvSpPr/>
          <p:nvPr/>
        </p:nvSpPr>
        <p:spPr>
          <a:xfrm>
            <a:off x="381525" y="1730902"/>
            <a:ext cx="3522000" cy="487200"/>
          </a:xfrm>
          <a:prstGeom prst="rect">
            <a:avLst/>
          </a:prstGeom>
          <a:solidFill>
            <a:srgbClr val="3C78D8"/>
          </a:solidFill>
          <a:ln>
            <a:noFill/>
          </a:ln>
        </p:spPr>
        <p:txBody>
          <a:bodyPr anchorCtr="0" anchor="ctr" bIns="91425" lIns="91425" rIns="91425" wrap="square" tIns="91425">
            <a:noAutofit/>
          </a:bodyPr>
          <a:lstStyle/>
          <a:p>
            <a:pPr lvl="0" rtl="0" algn="ctr">
              <a:spcBef>
                <a:spcPts val="0"/>
              </a:spcBef>
              <a:buNone/>
            </a:pPr>
            <a:r>
              <a:rPr b="1" lang="en" sz="1200">
                <a:solidFill>
                  <a:srgbClr val="EFEFEF"/>
                </a:solidFill>
              </a:rPr>
              <a:t>SITE</a:t>
            </a:r>
          </a:p>
        </p:txBody>
      </p:sp>
      <p:sp>
        <p:nvSpPr>
          <p:cNvPr id="501" name="Shape 501"/>
          <p:cNvSpPr/>
          <p:nvPr/>
        </p:nvSpPr>
        <p:spPr>
          <a:xfrm>
            <a:off x="381525" y="2328153"/>
            <a:ext cx="3522000" cy="487200"/>
          </a:xfrm>
          <a:prstGeom prst="rect">
            <a:avLst/>
          </a:prstGeom>
          <a:solidFill>
            <a:srgbClr val="6D9EEB"/>
          </a:solidFill>
          <a:ln>
            <a:noFill/>
          </a:ln>
        </p:spPr>
        <p:txBody>
          <a:bodyPr anchorCtr="0" anchor="ctr" bIns="91425" lIns="91425" rIns="91425" wrap="square" tIns="91425">
            <a:noAutofit/>
          </a:bodyPr>
          <a:lstStyle/>
          <a:p>
            <a:pPr lvl="0" rtl="0" algn="ctr">
              <a:spcBef>
                <a:spcPts val="0"/>
              </a:spcBef>
              <a:buNone/>
            </a:pPr>
            <a:r>
              <a:rPr b="1" lang="en" sz="1200">
                <a:solidFill>
                  <a:srgbClr val="CCCCCC"/>
                </a:solidFill>
              </a:rPr>
              <a:t>TOPIC</a:t>
            </a:r>
          </a:p>
        </p:txBody>
      </p:sp>
      <p:sp>
        <p:nvSpPr>
          <p:cNvPr id="502" name="Shape 502"/>
          <p:cNvSpPr/>
          <p:nvPr/>
        </p:nvSpPr>
        <p:spPr>
          <a:xfrm>
            <a:off x="381525" y="2925405"/>
            <a:ext cx="3522000" cy="487200"/>
          </a:xfrm>
          <a:prstGeom prst="rect">
            <a:avLst/>
          </a:prstGeom>
          <a:solidFill>
            <a:srgbClr val="A4C2F4"/>
          </a:solidFill>
          <a:ln>
            <a:noFill/>
          </a:ln>
        </p:spPr>
        <p:txBody>
          <a:bodyPr anchorCtr="0" anchor="ctr" bIns="91425" lIns="91425" rIns="91425" wrap="square" tIns="91425">
            <a:noAutofit/>
          </a:bodyPr>
          <a:lstStyle/>
          <a:p>
            <a:pPr lvl="0" rtl="0" algn="ctr">
              <a:spcBef>
                <a:spcPts val="0"/>
              </a:spcBef>
              <a:buNone/>
            </a:pPr>
            <a:r>
              <a:rPr b="1" lang="en" sz="1200">
                <a:solidFill>
                  <a:srgbClr val="999999"/>
                </a:solidFill>
              </a:rPr>
              <a:t>PAGE</a:t>
            </a:r>
          </a:p>
        </p:txBody>
      </p:sp>
      <p:sp>
        <p:nvSpPr>
          <p:cNvPr id="503" name="Shape 503"/>
          <p:cNvSpPr/>
          <p:nvPr/>
        </p:nvSpPr>
        <p:spPr>
          <a:xfrm>
            <a:off x="381525" y="3522657"/>
            <a:ext cx="3522000" cy="487200"/>
          </a:xfrm>
          <a:prstGeom prst="rect">
            <a:avLst/>
          </a:prstGeom>
          <a:solidFill>
            <a:srgbClr val="C9DAF8"/>
          </a:solidFill>
          <a:ln>
            <a:noFill/>
          </a:ln>
        </p:spPr>
        <p:txBody>
          <a:bodyPr anchorCtr="0" anchor="ctr" bIns="91425" lIns="91425" rIns="91425" wrap="square" tIns="91425">
            <a:noAutofit/>
          </a:bodyPr>
          <a:lstStyle/>
          <a:p>
            <a:pPr lvl="0" rtl="0" algn="ctr">
              <a:spcBef>
                <a:spcPts val="0"/>
              </a:spcBef>
              <a:buNone/>
            </a:pPr>
            <a:r>
              <a:rPr b="1" lang="en" sz="1200">
                <a:solidFill>
                  <a:srgbClr val="434343"/>
                </a:solidFill>
              </a:rPr>
              <a:t>SUBPAGE</a:t>
            </a:r>
          </a:p>
        </p:txBody>
      </p:sp>
      <p:sp>
        <p:nvSpPr>
          <p:cNvPr id="504" name="Shape 504"/>
          <p:cNvSpPr txBox="1"/>
          <p:nvPr/>
        </p:nvSpPr>
        <p:spPr>
          <a:xfrm>
            <a:off x="5891950" y="1549600"/>
            <a:ext cx="2025000" cy="21339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200">
                <a:latin typeface="Proxima Nova"/>
                <a:ea typeface="Proxima Nova"/>
                <a:cs typeface="Proxima Nova"/>
                <a:sym typeface="Proxima Nova"/>
              </a:rPr>
              <a:t>Each level has:</a:t>
            </a:r>
          </a:p>
          <a:p>
            <a:pPr indent="-228600" lvl="0" marL="457200" rtl="0">
              <a:lnSpc>
                <a:spcPct val="200000"/>
              </a:lnSpc>
              <a:spcBef>
                <a:spcPts val="0"/>
              </a:spcBef>
              <a:buFont typeface="Proxima Nova"/>
              <a:buChar char="●"/>
            </a:pPr>
            <a:r>
              <a:rPr lang="en">
                <a:latin typeface="Proxima Nova"/>
                <a:ea typeface="Proxima Nova"/>
                <a:cs typeface="Proxima Nova"/>
                <a:sym typeface="Proxima Nova"/>
              </a:rPr>
              <a:t>M</a:t>
            </a:r>
            <a:r>
              <a:rPr lang="en">
                <a:latin typeface="Proxima Nova"/>
                <a:ea typeface="Proxima Nova"/>
                <a:cs typeface="Proxima Nova"/>
                <a:sym typeface="Proxima Nova"/>
              </a:rPr>
              <a:t>embers</a:t>
            </a:r>
          </a:p>
          <a:p>
            <a:pPr indent="-228600" lvl="0" marL="457200" rtl="0">
              <a:lnSpc>
                <a:spcPct val="200000"/>
              </a:lnSpc>
              <a:spcBef>
                <a:spcPts val="0"/>
              </a:spcBef>
              <a:buFont typeface="Proxima Nova"/>
              <a:buChar char="●"/>
            </a:pPr>
            <a:r>
              <a:rPr lang="en">
                <a:latin typeface="Proxima Nova"/>
                <a:ea typeface="Proxima Nova"/>
                <a:cs typeface="Proxima Nova"/>
                <a:sym typeface="Proxima Nova"/>
              </a:rPr>
              <a:t>Roles</a:t>
            </a:r>
          </a:p>
          <a:p>
            <a:pPr indent="-228600" lvl="0" marL="457200" rtl="0">
              <a:lnSpc>
                <a:spcPct val="200000"/>
              </a:lnSpc>
              <a:spcBef>
                <a:spcPts val="0"/>
              </a:spcBef>
              <a:buFont typeface="Proxima Nova"/>
              <a:buChar char="●"/>
            </a:pPr>
            <a:r>
              <a:rPr lang="en">
                <a:latin typeface="Proxima Nova"/>
                <a:ea typeface="Proxima Nova"/>
                <a:cs typeface="Proxima Nova"/>
                <a:sym typeface="Proxima Nova"/>
              </a:rPr>
              <a:t>Content</a:t>
            </a:r>
          </a:p>
        </p:txBody>
      </p:sp>
      <p:sp>
        <p:nvSpPr>
          <p:cNvPr id="505" name="Shape 505"/>
          <p:cNvSpPr/>
          <p:nvPr/>
        </p:nvSpPr>
        <p:spPr>
          <a:xfrm>
            <a:off x="4307025" y="2033550"/>
            <a:ext cx="1306200" cy="1076400"/>
          </a:xfrm>
          <a:prstGeom prst="stripedRightArrow">
            <a:avLst>
              <a:gd fmla="val 50000" name="adj1"/>
              <a:gd fmla="val 50000" name="adj2"/>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6" name="Shape 506"/>
          <p:cNvSpPr txBox="1"/>
          <p:nvPr/>
        </p:nvSpPr>
        <p:spPr>
          <a:xfrm>
            <a:off x="381525" y="4211650"/>
            <a:ext cx="6955800" cy="308100"/>
          </a:xfrm>
          <a:prstGeom prst="rect">
            <a:avLst/>
          </a:prstGeom>
          <a:noFill/>
          <a:ln>
            <a:noFill/>
          </a:ln>
        </p:spPr>
        <p:txBody>
          <a:bodyPr anchorCtr="0" anchor="t" bIns="91425" lIns="91425" rIns="91425" wrap="square" tIns="91425">
            <a:noAutofit/>
          </a:bodyPr>
          <a:lstStyle/>
          <a:p>
            <a:pPr lvl="0">
              <a:spcBef>
                <a:spcPts val="0"/>
              </a:spcBef>
              <a:buNone/>
            </a:pPr>
            <a:r>
              <a:rPr i="1" lang="en" sz="1600">
                <a:solidFill>
                  <a:srgbClr val="999999"/>
                </a:solidFill>
                <a:latin typeface="Trebuchet MS"/>
                <a:ea typeface="Trebuchet MS"/>
                <a:cs typeface="Trebuchet MS"/>
                <a:sym typeface="Trebuchet MS"/>
              </a:rPr>
              <a:t>www.ithaca.com/</a:t>
            </a:r>
            <a:r>
              <a:rPr i="1" lang="en" sz="1600">
                <a:solidFill>
                  <a:srgbClr val="1155CC"/>
                </a:solidFill>
                <a:latin typeface="Trebuchet MS"/>
                <a:ea typeface="Trebuchet MS"/>
                <a:cs typeface="Trebuchet MS"/>
                <a:sym typeface="Trebuchet MS"/>
              </a:rPr>
              <a:t>section</a:t>
            </a:r>
            <a:r>
              <a:rPr i="1" lang="en" sz="1600">
                <a:solidFill>
                  <a:srgbClr val="999999"/>
                </a:solidFill>
                <a:latin typeface="Trebuchet MS"/>
                <a:ea typeface="Trebuchet MS"/>
                <a:cs typeface="Trebuchet MS"/>
                <a:sym typeface="Trebuchet MS"/>
              </a:rPr>
              <a:t>/</a:t>
            </a:r>
            <a:r>
              <a:rPr i="1" lang="en" sz="1600">
                <a:solidFill>
                  <a:srgbClr val="3C78D8"/>
                </a:solidFill>
                <a:latin typeface="Trebuchet MS"/>
                <a:ea typeface="Trebuchet MS"/>
                <a:cs typeface="Trebuchet MS"/>
                <a:sym typeface="Trebuchet MS"/>
              </a:rPr>
              <a:t>site</a:t>
            </a:r>
            <a:r>
              <a:rPr i="1" lang="en" sz="1600">
                <a:solidFill>
                  <a:srgbClr val="999999"/>
                </a:solidFill>
                <a:latin typeface="Trebuchet MS"/>
                <a:ea typeface="Trebuchet MS"/>
                <a:cs typeface="Trebuchet MS"/>
                <a:sym typeface="Trebuchet MS"/>
              </a:rPr>
              <a:t>/</a:t>
            </a:r>
            <a:r>
              <a:rPr i="1" lang="en" sz="1600">
                <a:solidFill>
                  <a:srgbClr val="6D9EEB"/>
                </a:solidFill>
                <a:latin typeface="Trebuchet MS"/>
                <a:ea typeface="Trebuchet MS"/>
                <a:cs typeface="Trebuchet MS"/>
                <a:sym typeface="Trebuchet MS"/>
              </a:rPr>
              <a:t>topic</a:t>
            </a:r>
            <a:r>
              <a:rPr i="1" lang="en" sz="1600">
                <a:solidFill>
                  <a:srgbClr val="999999"/>
                </a:solidFill>
                <a:latin typeface="Trebuchet MS"/>
                <a:ea typeface="Trebuchet MS"/>
                <a:cs typeface="Trebuchet MS"/>
                <a:sym typeface="Trebuchet MS"/>
              </a:rPr>
              <a:t>/</a:t>
            </a:r>
            <a:r>
              <a:rPr i="1" lang="en" sz="1600">
                <a:solidFill>
                  <a:srgbClr val="A4C2F4"/>
                </a:solidFill>
                <a:latin typeface="Trebuchet MS"/>
                <a:ea typeface="Trebuchet MS"/>
                <a:cs typeface="Trebuchet MS"/>
                <a:sym typeface="Trebuchet MS"/>
              </a:rPr>
              <a:t>page</a:t>
            </a:r>
            <a:r>
              <a:rPr i="1" lang="en" sz="1600">
                <a:solidFill>
                  <a:srgbClr val="999999"/>
                </a:solidFill>
                <a:latin typeface="Trebuchet MS"/>
                <a:ea typeface="Trebuchet MS"/>
                <a:cs typeface="Trebuchet MS"/>
                <a:sym typeface="Trebuchet MS"/>
              </a:rPr>
              <a:t>/</a:t>
            </a:r>
            <a:r>
              <a:rPr i="1" lang="en" sz="1600">
                <a:solidFill>
                  <a:srgbClr val="C9DAF8"/>
                </a:solidFill>
                <a:latin typeface="Trebuchet MS"/>
                <a:ea typeface="Trebuchet MS"/>
                <a:cs typeface="Trebuchet MS"/>
                <a:sym typeface="Trebuchet MS"/>
              </a:rPr>
              <a:t>subpage</a:t>
            </a:r>
          </a:p>
        </p:txBody>
      </p:sp>
      <p:sp>
        <p:nvSpPr>
          <p:cNvPr id="507" name="Shape 507"/>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Scenario</a:t>
            </a:r>
          </a:p>
        </p:txBody>
      </p:sp>
      <p:cxnSp>
        <p:nvCxnSpPr>
          <p:cNvPr id="508" name="Shape 508"/>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Shape 513"/>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pic>
        <p:nvPicPr>
          <p:cNvPr descr="GROUP-logo.gif" id="514" name="Shape 514"/>
          <p:cNvPicPr preferRelativeResize="0"/>
          <p:nvPr/>
        </p:nvPicPr>
        <p:blipFill>
          <a:blip r:embed="rId3">
            <a:alphaModFix/>
          </a:blip>
          <a:stretch>
            <a:fillRect/>
          </a:stretch>
        </p:blipFill>
        <p:spPr>
          <a:xfrm>
            <a:off x="413650" y="1290500"/>
            <a:ext cx="2095500" cy="2057400"/>
          </a:xfrm>
          <a:prstGeom prst="rect">
            <a:avLst/>
          </a:prstGeom>
          <a:noFill/>
          <a:ln>
            <a:noFill/>
          </a:ln>
        </p:spPr>
      </p:pic>
      <p:sp>
        <p:nvSpPr>
          <p:cNvPr id="515" name="Shape 515"/>
          <p:cNvSpPr txBox="1"/>
          <p:nvPr/>
        </p:nvSpPr>
        <p:spPr>
          <a:xfrm>
            <a:off x="2730650" y="1292350"/>
            <a:ext cx="5979900" cy="2057400"/>
          </a:xfrm>
          <a:prstGeom prst="rect">
            <a:avLst/>
          </a:prstGeom>
          <a:noFill/>
          <a:ln>
            <a:noFill/>
          </a:ln>
        </p:spPr>
        <p:txBody>
          <a:bodyPr anchorCtr="0" anchor="t" bIns="91425" lIns="91425" rIns="91425" wrap="square" tIns="91425">
            <a:noAutofit/>
          </a:bodyPr>
          <a:lstStyle/>
          <a:p>
            <a:pPr indent="-304800" lvl="0" marL="457200" rtl="0">
              <a:lnSpc>
                <a:spcPct val="150000"/>
              </a:lnSpc>
              <a:spcBef>
                <a:spcPts val="0"/>
              </a:spcBef>
              <a:buSzPct val="100000"/>
              <a:buChar char="●"/>
            </a:pPr>
            <a:r>
              <a:rPr lang="en" sz="1200">
                <a:latin typeface="Proxima Nova"/>
                <a:ea typeface="Proxima Nova"/>
                <a:cs typeface="Proxima Nova"/>
                <a:sym typeface="Proxima Nova"/>
              </a:rPr>
              <a:t>Close to a full release for Drupal 8, while </a:t>
            </a:r>
            <a:r>
              <a:rPr b="1" lang="en" sz="1200">
                <a:latin typeface="Proxima Nova"/>
                <a:ea typeface="Proxima Nova"/>
                <a:cs typeface="Proxima Nova"/>
                <a:sym typeface="Proxima Nova"/>
              </a:rPr>
              <a:t>Organic Groups</a:t>
            </a:r>
            <a:r>
              <a:rPr lang="en" sz="1200">
                <a:latin typeface="Proxima Nova"/>
                <a:ea typeface="Proxima Nova"/>
                <a:cs typeface="Proxima Nova"/>
                <a:sym typeface="Proxima Nova"/>
              </a:rPr>
              <a:t> not yet stable</a:t>
            </a:r>
          </a:p>
          <a:p>
            <a:pPr indent="-304800" lvl="0" marL="457200" rtl="0">
              <a:lnSpc>
                <a:spcPct val="150000"/>
              </a:lnSpc>
              <a:spcBef>
                <a:spcPts val="0"/>
              </a:spcBef>
              <a:buSzPct val="100000"/>
              <a:buFont typeface="Proxima Nova"/>
              <a:buChar char="●"/>
            </a:pPr>
            <a:r>
              <a:rPr lang="en" sz="1200">
                <a:latin typeface="Proxima Nova"/>
                <a:ea typeface="Proxima Nova"/>
                <a:cs typeface="Proxima Nova"/>
                <a:sym typeface="Proxima Nova"/>
              </a:rPr>
              <a:t>A group, as a custom entity:</a:t>
            </a:r>
          </a:p>
          <a:p>
            <a:pPr indent="-304800" lvl="1" marL="914400" rtl="0">
              <a:lnSpc>
                <a:spcPct val="150000"/>
              </a:lnSpc>
              <a:spcBef>
                <a:spcPts val="0"/>
              </a:spcBef>
              <a:buSzPct val="100000"/>
              <a:buFont typeface="Proxima Nova"/>
              <a:buChar char="○"/>
            </a:pPr>
            <a:r>
              <a:rPr lang="en" sz="1200">
                <a:latin typeface="Proxima Nova"/>
                <a:ea typeface="Proxima Nova"/>
                <a:cs typeface="Proxima Nova"/>
                <a:sym typeface="Proxima Nova"/>
              </a:rPr>
              <a:t>Contain other entities (including other groups)</a:t>
            </a:r>
          </a:p>
          <a:p>
            <a:pPr indent="-304800" lvl="1" marL="914400" rtl="0">
              <a:lnSpc>
                <a:spcPct val="150000"/>
              </a:lnSpc>
              <a:spcBef>
                <a:spcPts val="0"/>
              </a:spcBef>
              <a:buSzPct val="100000"/>
              <a:buFont typeface="Proxima Nova"/>
              <a:buChar char="○"/>
            </a:pPr>
            <a:r>
              <a:rPr lang="en" sz="1200">
                <a:latin typeface="Proxima Nova"/>
                <a:ea typeface="Proxima Nova"/>
                <a:cs typeface="Proxima Nova"/>
                <a:sym typeface="Proxima Nova"/>
              </a:rPr>
              <a:t>Has members</a:t>
            </a:r>
          </a:p>
          <a:p>
            <a:pPr indent="-304800" lvl="1" marL="914400" rtl="0">
              <a:lnSpc>
                <a:spcPct val="150000"/>
              </a:lnSpc>
              <a:spcBef>
                <a:spcPts val="0"/>
              </a:spcBef>
              <a:buSzPct val="100000"/>
              <a:buFont typeface="Proxima Nova"/>
              <a:buChar char="○"/>
            </a:pPr>
            <a:r>
              <a:rPr lang="en" sz="1200">
                <a:latin typeface="Proxima Nova"/>
                <a:ea typeface="Proxima Nova"/>
                <a:cs typeface="Proxima Nova"/>
                <a:sym typeface="Proxima Nova"/>
              </a:rPr>
              <a:t>Has internal permissions</a:t>
            </a:r>
          </a:p>
          <a:p>
            <a:pPr indent="-304800" lvl="1" marL="914400" rtl="0">
              <a:lnSpc>
                <a:spcPct val="150000"/>
              </a:lnSpc>
              <a:spcBef>
                <a:spcPts val="0"/>
              </a:spcBef>
              <a:buSzPct val="100000"/>
              <a:buFont typeface="Proxima Nova"/>
              <a:buChar char="○"/>
            </a:pPr>
            <a:r>
              <a:rPr lang="en" sz="1200">
                <a:latin typeface="Proxima Nova"/>
                <a:ea typeface="Proxima Nova"/>
                <a:cs typeface="Proxima Nova"/>
                <a:sym typeface="Proxima Nova"/>
              </a:rPr>
              <a:t>Has internal roles</a:t>
            </a:r>
          </a:p>
          <a:p>
            <a:pPr indent="-304800" lvl="1" marL="914400" rtl="0">
              <a:lnSpc>
                <a:spcPct val="150000"/>
              </a:lnSpc>
              <a:spcBef>
                <a:spcPts val="0"/>
              </a:spcBef>
              <a:buSzPct val="100000"/>
              <a:buFont typeface="Proxima Nova"/>
              <a:buChar char="○"/>
            </a:pPr>
            <a:r>
              <a:rPr lang="en" sz="1200">
                <a:latin typeface="Proxima Nova"/>
                <a:ea typeface="Proxima Nova"/>
                <a:cs typeface="Proxima Nova"/>
                <a:sym typeface="Proxima Nova"/>
              </a:rPr>
              <a:t>Can be of a particular Group type and have particular properties</a:t>
            </a:r>
          </a:p>
        </p:txBody>
      </p:sp>
      <p:sp>
        <p:nvSpPr>
          <p:cNvPr id="516" name="Shape 516"/>
          <p:cNvSpPr txBox="1"/>
          <p:nvPr/>
        </p:nvSpPr>
        <p:spPr>
          <a:xfrm>
            <a:off x="413650" y="3544900"/>
            <a:ext cx="6955800" cy="308100"/>
          </a:xfrm>
          <a:prstGeom prst="rect">
            <a:avLst/>
          </a:prstGeom>
          <a:noFill/>
          <a:ln>
            <a:noFill/>
          </a:ln>
        </p:spPr>
        <p:txBody>
          <a:bodyPr anchorCtr="0" anchor="t" bIns="91425" lIns="91425" rIns="91425" wrap="square" tIns="91425">
            <a:noAutofit/>
          </a:bodyPr>
          <a:lstStyle/>
          <a:p>
            <a:pPr lvl="0" rtl="0">
              <a:spcBef>
                <a:spcPts val="0"/>
              </a:spcBef>
              <a:buNone/>
            </a:pPr>
            <a:r>
              <a:rPr i="1" lang="en" sz="1600">
                <a:solidFill>
                  <a:srgbClr val="1155CC"/>
                </a:solidFill>
                <a:latin typeface="Trebuchet MS"/>
                <a:ea typeface="Trebuchet MS"/>
                <a:cs typeface="Trebuchet MS"/>
                <a:sym typeface="Trebuchet MS"/>
              </a:rPr>
              <a:t>https://www.drupal.org/project/group</a:t>
            </a:r>
          </a:p>
        </p:txBody>
      </p:sp>
      <p:sp>
        <p:nvSpPr>
          <p:cNvPr id="517" name="Shape 517"/>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The group module</a:t>
            </a:r>
          </a:p>
        </p:txBody>
      </p:sp>
      <p:cxnSp>
        <p:nvCxnSpPr>
          <p:cNvPr id="518" name="Shape 518"/>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Shape 523"/>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524" name="Shape 524"/>
          <p:cNvSpPr/>
          <p:nvPr/>
        </p:nvSpPr>
        <p:spPr>
          <a:xfrm>
            <a:off x="4863828" y="795538"/>
            <a:ext cx="2199300" cy="487200"/>
          </a:xfrm>
          <a:prstGeom prst="rect">
            <a:avLst/>
          </a:prstGeom>
          <a:solidFill>
            <a:srgbClr val="1155CC"/>
          </a:solidFill>
          <a:ln>
            <a:noFill/>
          </a:ln>
        </p:spPr>
        <p:txBody>
          <a:bodyPr anchorCtr="0" anchor="ctr" bIns="91425" lIns="91425" rIns="91425" wrap="square" tIns="91425">
            <a:noAutofit/>
          </a:bodyPr>
          <a:lstStyle/>
          <a:p>
            <a:pPr lvl="0" rtl="0" algn="ctr">
              <a:spcBef>
                <a:spcPts val="0"/>
              </a:spcBef>
              <a:buNone/>
            </a:pPr>
            <a:r>
              <a:rPr b="1" lang="en" sz="1200">
                <a:solidFill>
                  <a:srgbClr val="FFFFFF"/>
                </a:solidFill>
              </a:rPr>
              <a:t>SECTION </a:t>
            </a:r>
            <a:r>
              <a:rPr b="1" lang="en" sz="800">
                <a:solidFill>
                  <a:srgbClr val="FFFFFF"/>
                </a:solidFill>
              </a:rPr>
              <a:t>(</a:t>
            </a:r>
            <a:r>
              <a:rPr b="1" lang="en" sz="800">
                <a:solidFill>
                  <a:srgbClr val="FFFFFF"/>
                </a:solidFill>
              </a:rPr>
              <a:t>GROUP TYPE</a:t>
            </a:r>
            <a:r>
              <a:rPr b="1" lang="en" sz="800">
                <a:solidFill>
                  <a:srgbClr val="FFFFFF"/>
                </a:solidFill>
              </a:rPr>
              <a:t>)</a:t>
            </a:r>
          </a:p>
        </p:txBody>
      </p:sp>
      <p:sp>
        <p:nvSpPr>
          <p:cNvPr id="525" name="Shape 525"/>
          <p:cNvSpPr/>
          <p:nvPr/>
        </p:nvSpPr>
        <p:spPr>
          <a:xfrm>
            <a:off x="4866919" y="1641463"/>
            <a:ext cx="2199300" cy="487200"/>
          </a:xfrm>
          <a:prstGeom prst="rect">
            <a:avLst/>
          </a:prstGeom>
          <a:solidFill>
            <a:srgbClr val="3C78D8"/>
          </a:solidFill>
          <a:ln>
            <a:noFill/>
          </a:ln>
        </p:spPr>
        <p:txBody>
          <a:bodyPr anchorCtr="0" anchor="ctr" bIns="91425" lIns="91425" rIns="91425" wrap="square" tIns="91425">
            <a:noAutofit/>
          </a:bodyPr>
          <a:lstStyle/>
          <a:p>
            <a:pPr lvl="0" rtl="0" algn="ctr">
              <a:spcBef>
                <a:spcPts val="0"/>
              </a:spcBef>
              <a:buNone/>
            </a:pPr>
            <a:r>
              <a:rPr b="1" lang="en" sz="1200">
                <a:solidFill>
                  <a:srgbClr val="EFEFEF"/>
                </a:solidFill>
              </a:rPr>
              <a:t>SITE </a:t>
            </a:r>
            <a:r>
              <a:rPr b="1" lang="en" sz="800">
                <a:solidFill>
                  <a:srgbClr val="EFEFEF"/>
                </a:solidFill>
              </a:rPr>
              <a:t>(GROUP TYPE)</a:t>
            </a:r>
          </a:p>
        </p:txBody>
      </p:sp>
      <p:sp>
        <p:nvSpPr>
          <p:cNvPr id="526" name="Shape 526"/>
          <p:cNvSpPr/>
          <p:nvPr/>
        </p:nvSpPr>
        <p:spPr>
          <a:xfrm>
            <a:off x="4866919" y="2520963"/>
            <a:ext cx="2199300" cy="487200"/>
          </a:xfrm>
          <a:prstGeom prst="rect">
            <a:avLst/>
          </a:prstGeom>
          <a:solidFill>
            <a:srgbClr val="6D9EEB"/>
          </a:solidFill>
          <a:ln>
            <a:noFill/>
          </a:ln>
        </p:spPr>
        <p:txBody>
          <a:bodyPr anchorCtr="0" anchor="ctr" bIns="91425" lIns="91425" rIns="91425" wrap="square" tIns="91425">
            <a:noAutofit/>
          </a:bodyPr>
          <a:lstStyle/>
          <a:p>
            <a:pPr lvl="0" rtl="0" algn="ctr">
              <a:spcBef>
                <a:spcPts val="0"/>
              </a:spcBef>
              <a:buNone/>
            </a:pPr>
            <a:r>
              <a:rPr b="1" lang="en" sz="1200">
                <a:solidFill>
                  <a:srgbClr val="CCCCCC"/>
                </a:solidFill>
              </a:rPr>
              <a:t>TOPIC </a:t>
            </a:r>
            <a:r>
              <a:rPr b="1" lang="en" sz="800">
                <a:solidFill>
                  <a:srgbClr val="CCCCCC"/>
                </a:solidFill>
              </a:rPr>
              <a:t>(GROUP TYPE)</a:t>
            </a:r>
          </a:p>
        </p:txBody>
      </p:sp>
      <p:sp>
        <p:nvSpPr>
          <p:cNvPr id="527" name="Shape 527"/>
          <p:cNvSpPr/>
          <p:nvPr/>
        </p:nvSpPr>
        <p:spPr>
          <a:xfrm>
            <a:off x="4866919" y="3400463"/>
            <a:ext cx="2199300" cy="487200"/>
          </a:xfrm>
          <a:prstGeom prst="rect">
            <a:avLst/>
          </a:prstGeom>
          <a:solidFill>
            <a:srgbClr val="A4C2F4"/>
          </a:solidFill>
          <a:ln>
            <a:noFill/>
          </a:ln>
        </p:spPr>
        <p:txBody>
          <a:bodyPr anchorCtr="0" anchor="ctr" bIns="91425" lIns="91425" rIns="91425" wrap="square" tIns="91425">
            <a:noAutofit/>
          </a:bodyPr>
          <a:lstStyle/>
          <a:p>
            <a:pPr lvl="0" rtl="0" algn="ctr">
              <a:spcBef>
                <a:spcPts val="0"/>
              </a:spcBef>
              <a:buNone/>
            </a:pPr>
            <a:r>
              <a:rPr b="1" lang="en" sz="1200">
                <a:solidFill>
                  <a:srgbClr val="999999"/>
                </a:solidFill>
              </a:rPr>
              <a:t>PAGE </a:t>
            </a:r>
            <a:r>
              <a:rPr b="1" lang="en" sz="800">
                <a:solidFill>
                  <a:srgbClr val="999999"/>
                </a:solidFill>
              </a:rPr>
              <a:t>(CONTENT TYPE)</a:t>
            </a:r>
          </a:p>
        </p:txBody>
      </p:sp>
      <p:sp>
        <p:nvSpPr>
          <p:cNvPr id="528" name="Shape 528"/>
          <p:cNvSpPr/>
          <p:nvPr/>
        </p:nvSpPr>
        <p:spPr>
          <a:xfrm>
            <a:off x="4860738" y="4279963"/>
            <a:ext cx="2199300" cy="487200"/>
          </a:xfrm>
          <a:prstGeom prst="rect">
            <a:avLst/>
          </a:prstGeom>
          <a:solidFill>
            <a:srgbClr val="C9DAF8"/>
          </a:solidFill>
          <a:ln>
            <a:noFill/>
          </a:ln>
        </p:spPr>
        <p:txBody>
          <a:bodyPr anchorCtr="0" anchor="ctr" bIns="91425" lIns="91425" rIns="91425" wrap="square" tIns="91425">
            <a:noAutofit/>
          </a:bodyPr>
          <a:lstStyle/>
          <a:p>
            <a:pPr lvl="0" rtl="0" algn="ctr">
              <a:spcBef>
                <a:spcPts val="0"/>
              </a:spcBef>
              <a:buNone/>
            </a:pPr>
            <a:r>
              <a:rPr b="1" lang="en" sz="1200">
                <a:solidFill>
                  <a:srgbClr val="434343"/>
                </a:solidFill>
              </a:rPr>
              <a:t>SUBPAGE </a:t>
            </a:r>
            <a:r>
              <a:rPr b="1" lang="en" sz="800">
                <a:solidFill>
                  <a:srgbClr val="434343"/>
                </a:solidFill>
              </a:rPr>
              <a:t>(CONTENT TYPE)</a:t>
            </a:r>
          </a:p>
        </p:txBody>
      </p:sp>
      <p:cxnSp>
        <p:nvCxnSpPr>
          <p:cNvPr id="529" name="Shape 529"/>
          <p:cNvCxnSpPr>
            <a:stCxn id="524" idx="2"/>
            <a:endCxn id="525" idx="0"/>
          </p:cNvCxnSpPr>
          <p:nvPr/>
        </p:nvCxnSpPr>
        <p:spPr>
          <a:xfrm>
            <a:off x="5963478" y="1282738"/>
            <a:ext cx="3000" cy="358800"/>
          </a:xfrm>
          <a:prstGeom prst="straightConnector1">
            <a:avLst/>
          </a:prstGeom>
          <a:noFill/>
          <a:ln cap="flat" cmpd="sng" w="9525">
            <a:solidFill>
              <a:schemeClr val="dk2"/>
            </a:solidFill>
            <a:prstDash val="solid"/>
            <a:round/>
            <a:headEnd len="lg" w="lg" type="none"/>
            <a:tailEnd len="lg" w="lg" type="triangle"/>
          </a:ln>
        </p:spPr>
      </p:cxnSp>
      <p:cxnSp>
        <p:nvCxnSpPr>
          <p:cNvPr id="530" name="Shape 530"/>
          <p:cNvCxnSpPr>
            <a:stCxn id="525" idx="2"/>
            <a:endCxn id="526" idx="0"/>
          </p:cNvCxnSpPr>
          <p:nvPr/>
        </p:nvCxnSpPr>
        <p:spPr>
          <a:xfrm>
            <a:off x="5966569" y="2128663"/>
            <a:ext cx="0" cy="392400"/>
          </a:xfrm>
          <a:prstGeom prst="straightConnector1">
            <a:avLst/>
          </a:prstGeom>
          <a:noFill/>
          <a:ln cap="flat" cmpd="sng" w="9525">
            <a:solidFill>
              <a:schemeClr val="dk2"/>
            </a:solidFill>
            <a:prstDash val="solid"/>
            <a:round/>
            <a:headEnd len="lg" w="lg" type="none"/>
            <a:tailEnd len="lg" w="lg" type="triangle"/>
          </a:ln>
        </p:spPr>
      </p:cxnSp>
      <p:cxnSp>
        <p:nvCxnSpPr>
          <p:cNvPr id="531" name="Shape 531"/>
          <p:cNvCxnSpPr>
            <a:stCxn id="526" idx="2"/>
            <a:endCxn id="527" idx="0"/>
          </p:cNvCxnSpPr>
          <p:nvPr/>
        </p:nvCxnSpPr>
        <p:spPr>
          <a:xfrm>
            <a:off x="5966569" y="3008163"/>
            <a:ext cx="0" cy="392400"/>
          </a:xfrm>
          <a:prstGeom prst="straightConnector1">
            <a:avLst/>
          </a:prstGeom>
          <a:noFill/>
          <a:ln cap="flat" cmpd="sng" w="9525">
            <a:solidFill>
              <a:schemeClr val="dk2"/>
            </a:solidFill>
            <a:prstDash val="solid"/>
            <a:round/>
            <a:headEnd len="lg" w="lg" type="none"/>
            <a:tailEnd len="lg" w="lg" type="triangle"/>
          </a:ln>
        </p:spPr>
      </p:cxnSp>
      <p:sp>
        <p:nvSpPr>
          <p:cNvPr id="532" name="Shape 532"/>
          <p:cNvSpPr txBox="1"/>
          <p:nvPr/>
        </p:nvSpPr>
        <p:spPr>
          <a:xfrm>
            <a:off x="7620900" y="859750"/>
            <a:ext cx="1523100" cy="358800"/>
          </a:xfrm>
          <a:prstGeom prst="rect">
            <a:avLst/>
          </a:prstGeom>
          <a:noFill/>
          <a:ln>
            <a:noFill/>
          </a:ln>
        </p:spPr>
        <p:txBody>
          <a:bodyPr anchorCtr="0" anchor="t" bIns="91425" lIns="91425" rIns="91425" wrap="square" tIns="91425">
            <a:noAutofit/>
          </a:bodyPr>
          <a:lstStyle/>
          <a:p>
            <a:pPr lvl="0">
              <a:spcBef>
                <a:spcPts val="0"/>
              </a:spcBef>
              <a:buNone/>
            </a:pPr>
            <a:r>
              <a:rPr lang="en"/>
              <a:t>Section Content</a:t>
            </a:r>
          </a:p>
        </p:txBody>
      </p:sp>
      <p:cxnSp>
        <p:nvCxnSpPr>
          <p:cNvPr id="533" name="Shape 533"/>
          <p:cNvCxnSpPr>
            <a:stCxn id="524" idx="3"/>
            <a:endCxn id="532" idx="1"/>
          </p:cNvCxnSpPr>
          <p:nvPr/>
        </p:nvCxnSpPr>
        <p:spPr>
          <a:xfrm>
            <a:off x="7063128" y="1039138"/>
            <a:ext cx="557700" cy="0"/>
          </a:xfrm>
          <a:prstGeom prst="straightConnector1">
            <a:avLst/>
          </a:prstGeom>
          <a:noFill/>
          <a:ln cap="flat" cmpd="sng" w="9525">
            <a:solidFill>
              <a:schemeClr val="dk2"/>
            </a:solidFill>
            <a:prstDash val="solid"/>
            <a:round/>
            <a:headEnd len="lg" w="lg" type="none"/>
            <a:tailEnd len="lg" w="lg" type="triangle"/>
          </a:ln>
        </p:spPr>
      </p:cxnSp>
      <p:sp>
        <p:nvSpPr>
          <p:cNvPr id="534" name="Shape 534"/>
          <p:cNvSpPr txBox="1"/>
          <p:nvPr/>
        </p:nvSpPr>
        <p:spPr>
          <a:xfrm>
            <a:off x="7620900" y="1705675"/>
            <a:ext cx="1523100" cy="358800"/>
          </a:xfrm>
          <a:prstGeom prst="rect">
            <a:avLst/>
          </a:prstGeom>
          <a:noFill/>
          <a:ln>
            <a:noFill/>
          </a:ln>
        </p:spPr>
        <p:txBody>
          <a:bodyPr anchorCtr="0" anchor="t" bIns="91425" lIns="91425" rIns="91425" wrap="square" tIns="91425">
            <a:noAutofit/>
          </a:bodyPr>
          <a:lstStyle/>
          <a:p>
            <a:pPr lvl="0" rtl="0">
              <a:spcBef>
                <a:spcPts val="0"/>
              </a:spcBef>
              <a:buNone/>
            </a:pPr>
            <a:r>
              <a:rPr lang="en"/>
              <a:t>Section Content</a:t>
            </a:r>
          </a:p>
        </p:txBody>
      </p:sp>
      <p:sp>
        <p:nvSpPr>
          <p:cNvPr id="535" name="Shape 535"/>
          <p:cNvSpPr txBox="1"/>
          <p:nvPr/>
        </p:nvSpPr>
        <p:spPr>
          <a:xfrm>
            <a:off x="7620900" y="2585175"/>
            <a:ext cx="1523100" cy="358800"/>
          </a:xfrm>
          <a:prstGeom prst="rect">
            <a:avLst/>
          </a:prstGeom>
          <a:noFill/>
          <a:ln>
            <a:noFill/>
          </a:ln>
        </p:spPr>
        <p:txBody>
          <a:bodyPr anchorCtr="0" anchor="t" bIns="91425" lIns="91425" rIns="91425" wrap="square" tIns="91425">
            <a:noAutofit/>
          </a:bodyPr>
          <a:lstStyle/>
          <a:p>
            <a:pPr lvl="0" rtl="0">
              <a:spcBef>
                <a:spcPts val="0"/>
              </a:spcBef>
              <a:buNone/>
            </a:pPr>
            <a:r>
              <a:rPr lang="en"/>
              <a:t>Section Content</a:t>
            </a:r>
          </a:p>
        </p:txBody>
      </p:sp>
      <p:cxnSp>
        <p:nvCxnSpPr>
          <p:cNvPr id="536" name="Shape 536"/>
          <p:cNvCxnSpPr>
            <a:stCxn id="525" idx="3"/>
            <a:endCxn id="534" idx="1"/>
          </p:cNvCxnSpPr>
          <p:nvPr/>
        </p:nvCxnSpPr>
        <p:spPr>
          <a:xfrm>
            <a:off x="7066219" y="1885063"/>
            <a:ext cx="554700" cy="0"/>
          </a:xfrm>
          <a:prstGeom prst="straightConnector1">
            <a:avLst/>
          </a:prstGeom>
          <a:noFill/>
          <a:ln cap="flat" cmpd="sng" w="9525">
            <a:solidFill>
              <a:schemeClr val="dk2"/>
            </a:solidFill>
            <a:prstDash val="solid"/>
            <a:round/>
            <a:headEnd len="lg" w="lg" type="none"/>
            <a:tailEnd len="lg" w="lg" type="triangle"/>
          </a:ln>
        </p:spPr>
      </p:cxnSp>
      <p:cxnSp>
        <p:nvCxnSpPr>
          <p:cNvPr id="537" name="Shape 537"/>
          <p:cNvCxnSpPr>
            <a:stCxn id="526" idx="3"/>
            <a:endCxn id="535" idx="1"/>
          </p:cNvCxnSpPr>
          <p:nvPr/>
        </p:nvCxnSpPr>
        <p:spPr>
          <a:xfrm>
            <a:off x="7066219" y="2764563"/>
            <a:ext cx="554700" cy="0"/>
          </a:xfrm>
          <a:prstGeom prst="straightConnector1">
            <a:avLst/>
          </a:prstGeom>
          <a:noFill/>
          <a:ln cap="flat" cmpd="sng" w="9525">
            <a:solidFill>
              <a:schemeClr val="dk2"/>
            </a:solidFill>
            <a:prstDash val="solid"/>
            <a:round/>
            <a:headEnd len="lg" w="lg" type="none"/>
            <a:tailEnd len="lg" w="lg" type="triangle"/>
          </a:ln>
        </p:spPr>
      </p:cxnSp>
      <p:cxnSp>
        <p:nvCxnSpPr>
          <p:cNvPr id="538" name="Shape 538"/>
          <p:cNvCxnSpPr>
            <a:stCxn id="528" idx="0"/>
            <a:endCxn id="527" idx="2"/>
          </p:cNvCxnSpPr>
          <p:nvPr/>
        </p:nvCxnSpPr>
        <p:spPr>
          <a:xfrm flipH="1" rot="10800000">
            <a:off x="5960388" y="3887563"/>
            <a:ext cx="6300" cy="392400"/>
          </a:xfrm>
          <a:prstGeom prst="straightConnector1">
            <a:avLst/>
          </a:prstGeom>
          <a:noFill/>
          <a:ln cap="flat" cmpd="sng" w="9525">
            <a:solidFill>
              <a:schemeClr val="dk2"/>
            </a:solidFill>
            <a:prstDash val="solid"/>
            <a:round/>
            <a:headEnd len="lg" w="lg" type="none"/>
            <a:tailEnd len="lg" w="lg" type="triangle"/>
          </a:ln>
        </p:spPr>
      </p:cxnSp>
      <p:sp>
        <p:nvSpPr>
          <p:cNvPr id="539" name="Shape 539"/>
          <p:cNvSpPr/>
          <p:nvPr/>
        </p:nvSpPr>
        <p:spPr>
          <a:xfrm>
            <a:off x="2341587" y="1056000"/>
            <a:ext cx="2027100" cy="487200"/>
          </a:xfrm>
          <a:prstGeom prst="rect">
            <a:avLst/>
          </a:prstGeom>
          <a:solidFill>
            <a:srgbClr val="BF9000"/>
          </a:solidFill>
          <a:ln>
            <a:noFill/>
          </a:ln>
        </p:spPr>
        <p:txBody>
          <a:bodyPr anchorCtr="0" anchor="ctr" bIns="91425" lIns="91425" rIns="91425" wrap="square" tIns="91425">
            <a:noAutofit/>
          </a:bodyPr>
          <a:lstStyle/>
          <a:p>
            <a:pPr lvl="0" rtl="0" algn="ctr">
              <a:spcBef>
                <a:spcPts val="0"/>
              </a:spcBef>
              <a:buNone/>
            </a:pPr>
            <a:r>
              <a:rPr b="1" lang="en" sz="1200">
                <a:solidFill>
                  <a:srgbClr val="FFFFFF"/>
                </a:solidFill>
              </a:rPr>
              <a:t>SECTION LP </a:t>
            </a:r>
            <a:r>
              <a:rPr b="1" lang="en" sz="800">
                <a:solidFill>
                  <a:srgbClr val="FFFFFF"/>
                </a:solidFill>
              </a:rPr>
              <a:t>(CONTENT TYPE)</a:t>
            </a:r>
          </a:p>
        </p:txBody>
      </p:sp>
      <p:sp>
        <p:nvSpPr>
          <p:cNvPr id="540" name="Shape 540"/>
          <p:cNvSpPr/>
          <p:nvPr/>
        </p:nvSpPr>
        <p:spPr>
          <a:xfrm>
            <a:off x="2341587" y="1886713"/>
            <a:ext cx="2027100" cy="487200"/>
          </a:xfrm>
          <a:prstGeom prst="rect">
            <a:avLst/>
          </a:prstGeom>
          <a:solidFill>
            <a:srgbClr val="F1C232"/>
          </a:solidFill>
          <a:ln>
            <a:noFill/>
          </a:ln>
        </p:spPr>
        <p:txBody>
          <a:bodyPr anchorCtr="0" anchor="ctr" bIns="91425" lIns="91425" rIns="91425" wrap="square" tIns="91425">
            <a:noAutofit/>
          </a:bodyPr>
          <a:lstStyle/>
          <a:p>
            <a:pPr lvl="0" rtl="0" algn="ctr">
              <a:spcBef>
                <a:spcPts val="0"/>
              </a:spcBef>
              <a:buNone/>
            </a:pPr>
            <a:r>
              <a:rPr b="1" lang="en" sz="1200">
                <a:solidFill>
                  <a:srgbClr val="FFFFFF"/>
                </a:solidFill>
              </a:rPr>
              <a:t>SITE</a:t>
            </a:r>
            <a:r>
              <a:rPr b="1" lang="en" sz="1200">
                <a:solidFill>
                  <a:schemeClr val="lt1"/>
                </a:solidFill>
              </a:rPr>
              <a:t> LP </a:t>
            </a:r>
            <a:r>
              <a:rPr b="1" lang="en" sz="800">
                <a:solidFill>
                  <a:schemeClr val="lt1"/>
                </a:solidFill>
              </a:rPr>
              <a:t>(CONTENT TYPE)</a:t>
            </a:r>
          </a:p>
        </p:txBody>
      </p:sp>
      <p:sp>
        <p:nvSpPr>
          <p:cNvPr id="541" name="Shape 541"/>
          <p:cNvSpPr/>
          <p:nvPr/>
        </p:nvSpPr>
        <p:spPr>
          <a:xfrm>
            <a:off x="2376612" y="2781375"/>
            <a:ext cx="2027100" cy="487200"/>
          </a:xfrm>
          <a:prstGeom prst="rect">
            <a:avLst/>
          </a:prstGeom>
          <a:solidFill>
            <a:srgbClr val="FFD966"/>
          </a:solidFill>
          <a:ln>
            <a:noFill/>
          </a:ln>
        </p:spPr>
        <p:txBody>
          <a:bodyPr anchorCtr="0" anchor="ctr" bIns="91425" lIns="91425" rIns="91425" wrap="square" tIns="91425">
            <a:noAutofit/>
          </a:bodyPr>
          <a:lstStyle/>
          <a:p>
            <a:pPr lvl="0" rtl="0" algn="ctr">
              <a:spcBef>
                <a:spcPts val="0"/>
              </a:spcBef>
              <a:buNone/>
            </a:pPr>
            <a:r>
              <a:rPr b="1" lang="en" sz="1200">
                <a:solidFill>
                  <a:srgbClr val="FFFFFF"/>
                </a:solidFill>
              </a:rPr>
              <a:t>TOPIC</a:t>
            </a:r>
            <a:r>
              <a:rPr b="1" lang="en" sz="1200">
                <a:solidFill>
                  <a:schemeClr val="lt1"/>
                </a:solidFill>
              </a:rPr>
              <a:t> LP </a:t>
            </a:r>
            <a:r>
              <a:rPr b="1" lang="en" sz="800">
                <a:solidFill>
                  <a:schemeClr val="lt1"/>
                </a:solidFill>
              </a:rPr>
              <a:t>(CONTENT TYPE)</a:t>
            </a:r>
          </a:p>
        </p:txBody>
      </p:sp>
      <p:cxnSp>
        <p:nvCxnSpPr>
          <p:cNvPr id="542" name="Shape 542"/>
          <p:cNvCxnSpPr>
            <a:stCxn id="539" idx="3"/>
            <a:endCxn id="524" idx="1"/>
          </p:cNvCxnSpPr>
          <p:nvPr/>
        </p:nvCxnSpPr>
        <p:spPr>
          <a:xfrm flipH="1" rot="10800000">
            <a:off x="4368687" y="1039200"/>
            <a:ext cx="495000" cy="260400"/>
          </a:xfrm>
          <a:prstGeom prst="bentConnector3">
            <a:avLst>
              <a:gd fmla="val 50014" name="adj1"/>
            </a:avLst>
          </a:prstGeom>
          <a:noFill/>
          <a:ln cap="flat" cmpd="sng" w="9525">
            <a:solidFill>
              <a:schemeClr val="dk2"/>
            </a:solidFill>
            <a:prstDash val="solid"/>
            <a:round/>
            <a:headEnd len="lg" w="lg" type="none"/>
            <a:tailEnd len="lg" w="lg" type="none"/>
          </a:ln>
        </p:spPr>
      </p:cxnSp>
      <p:cxnSp>
        <p:nvCxnSpPr>
          <p:cNvPr id="543" name="Shape 543"/>
          <p:cNvCxnSpPr>
            <a:stCxn id="540" idx="3"/>
            <a:endCxn id="525" idx="1"/>
          </p:cNvCxnSpPr>
          <p:nvPr/>
        </p:nvCxnSpPr>
        <p:spPr>
          <a:xfrm flipH="1" rot="10800000">
            <a:off x="4368687" y="1885213"/>
            <a:ext cx="498300" cy="245100"/>
          </a:xfrm>
          <a:prstGeom prst="bentConnector3">
            <a:avLst>
              <a:gd fmla="val 49993" name="adj1"/>
            </a:avLst>
          </a:prstGeom>
          <a:noFill/>
          <a:ln cap="flat" cmpd="sng" w="9525">
            <a:solidFill>
              <a:schemeClr val="dk2"/>
            </a:solidFill>
            <a:prstDash val="solid"/>
            <a:round/>
            <a:headEnd len="lg" w="lg" type="none"/>
            <a:tailEnd len="lg" w="lg" type="none"/>
          </a:ln>
        </p:spPr>
      </p:cxnSp>
      <p:cxnSp>
        <p:nvCxnSpPr>
          <p:cNvPr id="544" name="Shape 544"/>
          <p:cNvCxnSpPr>
            <a:stCxn id="541" idx="3"/>
            <a:endCxn id="526" idx="1"/>
          </p:cNvCxnSpPr>
          <p:nvPr/>
        </p:nvCxnSpPr>
        <p:spPr>
          <a:xfrm flipH="1" rot="10800000">
            <a:off x="4403712" y="2764575"/>
            <a:ext cx="463200" cy="260400"/>
          </a:xfrm>
          <a:prstGeom prst="bentConnector3">
            <a:avLst>
              <a:gd fmla="val 50001" name="adj1"/>
            </a:avLst>
          </a:prstGeom>
          <a:noFill/>
          <a:ln cap="flat" cmpd="sng" w="9525">
            <a:solidFill>
              <a:schemeClr val="dk2"/>
            </a:solidFill>
            <a:prstDash val="solid"/>
            <a:round/>
            <a:headEnd len="lg" w="lg" type="none"/>
            <a:tailEnd len="lg" w="lg" type="none"/>
          </a:ln>
        </p:spPr>
      </p:cxnSp>
      <p:sp>
        <p:nvSpPr>
          <p:cNvPr id="545" name="Shape 545"/>
          <p:cNvSpPr/>
          <p:nvPr/>
        </p:nvSpPr>
        <p:spPr>
          <a:xfrm>
            <a:off x="344825" y="1332150"/>
            <a:ext cx="468900" cy="392400"/>
          </a:xfrm>
          <a:prstGeom prst="cube">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6" name="Shape 546"/>
          <p:cNvSpPr/>
          <p:nvPr/>
        </p:nvSpPr>
        <p:spPr>
          <a:xfrm>
            <a:off x="344825" y="1835875"/>
            <a:ext cx="468900" cy="392400"/>
          </a:xfrm>
          <a:prstGeom prst="cube">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7" name="Shape 547"/>
          <p:cNvSpPr/>
          <p:nvPr/>
        </p:nvSpPr>
        <p:spPr>
          <a:xfrm>
            <a:off x="344825" y="2339600"/>
            <a:ext cx="468900" cy="392400"/>
          </a:xfrm>
          <a:prstGeom prst="cube">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548" name="Shape 548"/>
          <p:cNvSpPr/>
          <p:nvPr/>
        </p:nvSpPr>
        <p:spPr>
          <a:xfrm>
            <a:off x="344825" y="2812000"/>
            <a:ext cx="468900" cy="392400"/>
          </a:xfrm>
          <a:prstGeom prst="cube">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49" name="Shape 549"/>
          <p:cNvCxnSpPr>
            <a:stCxn id="539" idx="1"/>
            <a:endCxn id="545" idx="5"/>
          </p:cNvCxnSpPr>
          <p:nvPr/>
        </p:nvCxnSpPr>
        <p:spPr>
          <a:xfrm flipH="1">
            <a:off x="813687" y="1299600"/>
            <a:ext cx="1527900" cy="179700"/>
          </a:xfrm>
          <a:prstGeom prst="straightConnector1">
            <a:avLst/>
          </a:prstGeom>
          <a:noFill/>
          <a:ln cap="flat" cmpd="sng" w="9525">
            <a:solidFill>
              <a:schemeClr val="dk2"/>
            </a:solidFill>
            <a:prstDash val="solid"/>
            <a:round/>
            <a:headEnd len="lg" w="lg" type="none"/>
            <a:tailEnd len="lg" w="lg" type="triangle"/>
          </a:ln>
        </p:spPr>
      </p:cxnSp>
      <p:cxnSp>
        <p:nvCxnSpPr>
          <p:cNvPr id="550" name="Shape 550"/>
          <p:cNvCxnSpPr>
            <a:stCxn id="539" idx="1"/>
            <a:endCxn id="546" idx="5"/>
          </p:cNvCxnSpPr>
          <p:nvPr/>
        </p:nvCxnSpPr>
        <p:spPr>
          <a:xfrm flipH="1">
            <a:off x="813687" y="1299600"/>
            <a:ext cx="1527900" cy="683400"/>
          </a:xfrm>
          <a:prstGeom prst="straightConnector1">
            <a:avLst/>
          </a:prstGeom>
          <a:noFill/>
          <a:ln cap="flat" cmpd="sng" w="9525">
            <a:solidFill>
              <a:schemeClr val="dk2"/>
            </a:solidFill>
            <a:prstDash val="solid"/>
            <a:round/>
            <a:headEnd len="lg" w="lg" type="none"/>
            <a:tailEnd len="lg" w="lg" type="triangle"/>
          </a:ln>
        </p:spPr>
      </p:cxnSp>
      <p:cxnSp>
        <p:nvCxnSpPr>
          <p:cNvPr id="551" name="Shape 551"/>
          <p:cNvCxnSpPr>
            <a:stCxn id="539" idx="1"/>
            <a:endCxn id="547" idx="5"/>
          </p:cNvCxnSpPr>
          <p:nvPr/>
        </p:nvCxnSpPr>
        <p:spPr>
          <a:xfrm flipH="1">
            <a:off x="813687" y="1299600"/>
            <a:ext cx="1527900" cy="1187100"/>
          </a:xfrm>
          <a:prstGeom prst="straightConnector1">
            <a:avLst/>
          </a:prstGeom>
          <a:noFill/>
          <a:ln cap="flat" cmpd="sng" w="9525">
            <a:solidFill>
              <a:schemeClr val="dk2"/>
            </a:solidFill>
            <a:prstDash val="solid"/>
            <a:round/>
            <a:headEnd len="lg" w="lg" type="none"/>
            <a:tailEnd len="lg" w="lg" type="triangle"/>
          </a:ln>
        </p:spPr>
      </p:cxnSp>
      <p:cxnSp>
        <p:nvCxnSpPr>
          <p:cNvPr id="552" name="Shape 552"/>
          <p:cNvCxnSpPr>
            <a:stCxn id="539" idx="1"/>
            <a:endCxn id="548" idx="5"/>
          </p:cNvCxnSpPr>
          <p:nvPr/>
        </p:nvCxnSpPr>
        <p:spPr>
          <a:xfrm flipH="1">
            <a:off x="813687" y="1299600"/>
            <a:ext cx="1527900" cy="1659600"/>
          </a:xfrm>
          <a:prstGeom prst="straightConnector1">
            <a:avLst/>
          </a:prstGeom>
          <a:noFill/>
          <a:ln cap="flat" cmpd="sng" w="9525">
            <a:solidFill>
              <a:schemeClr val="dk2"/>
            </a:solidFill>
            <a:prstDash val="solid"/>
            <a:round/>
            <a:headEnd len="lg" w="lg" type="none"/>
            <a:tailEnd len="lg" w="lg" type="triangle"/>
          </a:ln>
        </p:spPr>
      </p:cxnSp>
      <p:cxnSp>
        <p:nvCxnSpPr>
          <p:cNvPr id="553" name="Shape 553"/>
          <p:cNvCxnSpPr>
            <a:stCxn id="540" idx="1"/>
            <a:endCxn id="545" idx="5"/>
          </p:cNvCxnSpPr>
          <p:nvPr/>
        </p:nvCxnSpPr>
        <p:spPr>
          <a:xfrm rot="10800000">
            <a:off x="813687" y="1479313"/>
            <a:ext cx="1527900" cy="651000"/>
          </a:xfrm>
          <a:prstGeom prst="straightConnector1">
            <a:avLst/>
          </a:prstGeom>
          <a:noFill/>
          <a:ln cap="flat" cmpd="sng" w="9525">
            <a:solidFill>
              <a:schemeClr val="dk2"/>
            </a:solidFill>
            <a:prstDash val="solid"/>
            <a:round/>
            <a:headEnd len="lg" w="lg" type="none"/>
            <a:tailEnd len="lg" w="lg" type="triangle"/>
          </a:ln>
        </p:spPr>
      </p:cxnSp>
      <p:cxnSp>
        <p:nvCxnSpPr>
          <p:cNvPr id="554" name="Shape 554"/>
          <p:cNvCxnSpPr>
            <a:stCxn id="540" idx="1"/>
            <a:endCxn id="546" idx="5"/>
          </p:cNvCxnSpPr>
          <p:nvPr/>
        </p:nvCxnSpPr>
        <p:spPr>
          <a:xfrm rot="10800000">
            <a:off x="813687" y="1983013"/>
            <a:ext cx="1527900" cy="147300"/>
          </a:xfrm>
          <a:prstGeom prst="straightConnector1">
            <a:avLst/>
          </a:prstGeom>
          <a:noFill/>
          <a:ln cap="flat" cmpd="sng" w="9525">
            <a:solidFill>
              <a:schemeClr val="dk2"/>
            </a:solidFill>
            <a:prstDash val="solid"/>
            <a:round/>
            <a:headEnd len="lg" w="lg" type="none"/>
            <a:tailEnd len="lg" w="lg" type="triangle"/>
          </a:ln>
        </p:spPr>
      </p:cxnSp>
      <p:cxnSp>
        <p:nvCxnSpPr>
          <p:cNvPr id="555" name="Shape 555"/>
          <p:cNvCxnSpPr>
            <a:stCxn id="540" idx="1"/>
            <a:endCxn id="547" idx="5"/>
          </p:cNvCxnSpPr>
          <p:nvPr/>
        </p:nvCxnSpPr>
        <p:spPr>
          <a:xfrm flipH="1">
            <a:off x="813687" y="2130313"/>
            <a:ext cx="1527900" cy="356400"/>
          </a:xfrm>
          <a:prstGeom prst="straightConnector1">
            <a:avLst/>
          </a:prstGeom>
          <a:noFill/>
          <a:ln cap="flat" cmpd="sng" w="9525">
            <a:solidFill>
              <a:schemeClr val="dk2"/>
            </a:solidFill>
            <a:prstDash val="solid"/>
            <a:round/>
            <a:headEnd len="lg" w="lg" type="none"/>
            <a:tailEnd len="lg" w="lg" type="triangle"/>
          </a:ln>
        </p:spPr>
      </p:cxnSp>
      <p:cxnSp>
        <p:nvCxnSpPr>
          <p:cNvPr id="556" name="Shape 556"/>
          <p:cNvCxnSpPr>
            <a:stCxn id="540" idx="1"/>
            <a:endCxn id="548" idx="5"/>
          </p:cNvCxnSpPr>
          <p:nvPr/>
        </p:nvCxnSpPr>
        <p:spPr>
          <a:xfrm flipH="1">
            <a:off x="813687" y="2130313"/>
            <a:ext cx="1527900" cy="828900"/>
          </a:xfrm>
          <a:prstGeom prst="straightConnector1">
            <a:avLst/>
          </a:prstGeom>
          <a:noFill/>
          <a:ln cap="flat" cmpd="sng" w="9525">
            <a:solidFill>
              <a:schemeClr val="dk2"/>
            </a:solidFill>
            <a:prstDash val="solid"/>
            <a:round/>
            <a:headEnd len="lg" w="lg" type="none"/>
            <a:tailEnd len="lg" w="lg" type="triangle"/>
          </a:ln>
        </p:spPr>
      </p:cxnSp>
      <p:cxnSp>
        <p:nvCxnSpPr>
          <p:cNvPr id="557" name="Shape 557"/>
          <p:cNvCxnSpPr>
            <a:stCxn id="541" idx="1"/>
            <a:endCxn id="545" idx="5"/>
          </p:cNvCxnSpPr>
          <p:nvPr/>
        </p:nvCxnSpPr>
        <p:spPr>
          <a:xfrm rot="10800000">
            <a:off x="813612" y="1479375"/>
            <a:ext cx="1563000" cy="1545600"/>
          </a:xfrm>
          <a:prstGeom prst="straightConnector1">
            <a:avLst/>
          </a:prstGeom>
          <a:noFill/>
          <a:ln cap="flat" cmpd="sng" w="9525">
            <a:solidFill>
              <a:schemeClr val="dk2"/>
            </a:solidFill>
            <a:prstDash val="solid"/>
            <a:round/>
            <a:headEnd len="lg" w="lg" type="none"/>
            <a:tailEnd len="lg" w="lg" type="triangle"/>
          </a:ln>
        </p:spPr>
      </p:cxnSp>
      <p:cxnSp>
        <p:nvCxnSpPr>
          <p:cNvPr id="558" name="Shape 558"/>
          <p:cNvCxnSpPr>
            <a:stCxn id="541" idx="1"/>
            <a:endCxn id="546" idx="5"/>
          </p:cNvCxnSpPr>
          <p:nvPr/>
        </p:nvCxnSpPr>
        <p:spPr>
          <a:xfrm rot="10800000">
            <a:off x="813612" y="1983075"/>
            <a:ext cx="1563000" cy="1041900"/>
          </a:xfrm>
          <a:prstGeom prst="straightConnector1">
            <a:avLst/>
          </a:prstGeom>
          <a:noFill/>
          <a:ln cap="flat" cmpd="sng" w="9525">
            <a:solidFill>
              <a:schemeClr val="dk2"/>
            </a:solidFill>
            <a:prstDash val="solid"/>
            <a:round/>
            <a:headEnd len="lg" w="lg" type="none"/>
            <a:tailEnd len="lg" w="lg" type="triangle"/>
          </a:ln>
        </p:spPr>
      </p:cxnSp>
      <p:sp>
        <p:nvSpPr>
          <p:cNvPr id="559" name="Shape 559"/>
          <p:cNvSpPr txBox="1"/>
          <p:nvPr/>
        </p:nvSpPr>
        <p:spPr>
          <a:xfrm>
            <a:off x="301800" y="859750"/>
            <a:ext cx="1012200" cy="493200"/>
          </a:xfrm>
          <a:prstGeom prst="rect">
            <a:avLst/>
          </a:prstGeom>
          <a:noFill/>
          <a:ln>
            <a:noFill/>
          </a:ln>
        </p:spPr>
        <p:txBody>
          <a:bodyPr anchorCtr="0" anchor="t" bIns="91425" lIns="91425" rIns="91425" wrap="square" tIns="91425">
            <a:noAutofit/>
          </a:bodyPr>
          <a:lstStyle/>
          <a:p>
            <a:pPr lvl="0">
              <a:spcBef>
                <a:spcPts val="0"/>
              </a:spcBef>
              <a:buNone/>
            </a:pPr>
            <a:r>
              <a:rPr b="1" lang="en" sz="1000">
                <a:latin typeface="Trebuchet MS"/>
                <a:ea typeface="Trebuchet MS"/>
                <a:cs typeface="Trebuchet MS"/>
                <a:sym typeface="Trebuchet MS"/>
              </a:rPr>
              <a:t>PARAGRAPH TYPES</a:t>
            </a:r>
          </a:p>
        </p:txBody>
      </p:sp>
      <p:sp>
        <p:nvSpPr>
          <p:cNvPr id="560" name="Shape 56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Site Hierarchy</a:t>
            </a:r>
          </a:p>
        </p:txBody>
      </p:sp>
      <p:cxnSp>
        <p:nvCxnSpPr>
          <p:cNvPr id="561" name="Shape 561"/>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565" name="Shape 565"/>
        <p:cNvGrpSpPr/>
        <p:nvPr/>
      </p:nvGrpSpPr>
      <p:grpSpPr>
        <a:xfrm>
          <a:off x="0" y="0"/>
          <a:ext cx="0" cy="0"/>
          <a:chOff x="0" y="0"/>
          <a:chExt cx="0" cy="0"/>
        </a:xfrm>
      </p:grpSpPr>
      <p:sp>
        <p:nvSpPr>
          <p:cNvPr id="566" name="Shape 566"/>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Legacy Content</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Shape 571"/>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572" name="Shape 572"/>
          <p:cNvSpPr/>
          <p:nvPr/>
        </p:nvSpPr>
        <p:spPr>
          <a:xfrm>
            <a:off x="419850" y="1242075"/>
            <a:ext cx="1435500" cy="375900"/>
          </a:xfrm>
          <a:prstGeom prst="roundRect">
            <a:avLst>
              <a:gd fmla="val 16667" name="adj"/>
            </a:avLst>
          </a:prstGeom>
          <a:solidFill>
            <a:srgbClr val="3D85C6"/>
          </a:solidFill>
          <a:ln>
            <a:noFill/>
          </a:ln>
        </p:spPr>
        <p:txBody>
          <a:bodyPr anchorCtr="0" anchor="ctr" bIns="91425" lIns="91425" rIns="91425" wrap="square" tIns="91425">
            <a:noAutofit/>
          </a:bodyPr>
          <a:lstStyle/>
          <a:p>
            <a:pPr lvl="0" rtl="0" algn="ctr">
              <a:spcBef>
                <a:spcPts val="0"/>
              </a:spcBef>
              <a:buNone/>
            </a:pPr>
            <a:r>
              <a:rPr b="1" lang="en">
                <a:solidFill>
                  <a:srgbClr val="FFFFFF"/>
                </a:solidFill>
              </a:rPr>
              <a:t>LEGACY</a:t>
            </a:r>
          </a:p>
        </p:txBody>
      </p:sp>
      <p:sp>
        <p:nvSpPr>
          <p:cNvPr id="573" name="Shape 573"/>
          <p:cNvSpPr/>
          <p:nvPr/>
        </p:nvSpPr>
        <p:spPr>
          <a:xfrm>
            <a:off x="7263525" y="1242075"/>
            <a:ext cx="1435500" cy="375900"/>
          </a:xfrm>
          <a:prstGeom prst="roundRect">
            <a:avLst>
              <a:gd fmla="val 16667" name="adj"/>
            </a:avLst>
          </a:prstGeom>
          <a:solidFill>
            <a:srgbClr val="003B71"/>
          </a:solidFill>
          <a:ln>
            <a:noFill/>
          </a:ln>
        </p:spPr>
        <p:txBody>
          <a:bodyPr anchorCtr="0" anchor="ctr" bIns="91425" lIns="91425" rIns="91425" wrap="square" tIns="91425">
            <a:noAutofit/>
          </a:bodyPr>
          <a:lstStyle/>
          <a:p>
            <a:pPr lvl="0" rtl="0" algn="ctr">
              <a:spcBef>
                <a:spcPts val="0"/>
              </a:spcBef>
              <a:buNone/>
            </a:pPr>
            <a:r>
              <a:rPr b="1" lang="en">
                <a:solidFill>
                  <a:srgbClr val="FFFFFF"/>
                </a:solidFill>
              </a:rPr>
              <a:t>WWW</a:t>
            </a:r>
          </a:p>
        </p:txBody>
      </p:sp>
      <p:sp>
        <p:nvSpPr>
          <p:cNvPr id="574" name="Shape 574"/>
          <p:cNvSpPr/>
          <p:nvPr/>
        </p:nvSpPr>
        <p:spPr>
          <a:xfrm>
            <a:off x="3854250" y="1115475"/>
            <a:ext cx="1435500" cy="629100"/>
          </a:xfrm>
          <a:prstGeom prst="roundRect">
            <a:avLst>
              <a:gd fmla="val 16667" name="adj"/>
            </a:avLst>
          </a:prstGeom>
          <a:solidFill>
            <a:srgbClr val="999999"/>
          </a:solidFill>
          <a:ln>
            <a:noFill/>
          </a:ln>
        </p:spPr>
        <p:txBody>
          <a:bodyPr anchorCtr="0" anchor="ctr" bIns="91425" lIns="91425" rIns="91425" wrap="square" tIns="91425">
            <a:noAutofit/>
          </a:bodyPr>
          <a:lstStyle/>
          <a:p>
            <a:pPr lvl="0" rtl="0" algn="ctr">
              <a:spcBef>
                <a:spcPts val="0"/>
              </a:spcBef>
              <a:buNone/>
            </a:pPr>
            <a:r>
              <a:rPr b="1" lang="en">
                <a:solidFill>
                  <a:srgbClr val="FFFFFF"/>
                </a:solidFill>
              </a:rPr>
              <a:t>HOLDING SITE</a:t>
            </a:r>
          </a:p>
        </p:txBody>
      </p:sp>
      <p:cxnSp>
        <p:nvCxnSpPr>
          <p:cNvPr id="575" name="Shape 575"/>
          <p:cNvCxnSpPr>
            <a:stCxn id="572" idx="3"/>
            <a:endCxn id="574" idx="1"/>
          </p:cNvCxnSpPr>
          <p:nvPr/>
        </p:nvCxnSpPr>
        <p:spPr>
          <a:xfrm>
            <a:off x="1855350" y="1430025"/>
            <a:ext cx="1998900" cy="0"/>
          </a:xfrm>
          <a:prstGeom prst="straightConnector1">
            <a:avLst/>
          </a:prstGeom>
          <a:noFill/>
          <a:ln cap="flat" cmpd="sng" w="9525">
            <a:solidFill>
              <a:schemeClr val="dk2"/>
            </a:solidFill>
            <a:prstDash val="solid"/>
            <a:round/>
            <a:headEnd len="lg" w="lg" type="none"/>
            <a:tailEnd len="lg" w="lg" type="triangle"/>
          </a:ln>
        </p:spPr>
      </p:cxnSp>
      <p:cxnSp>
        <p:nvCxnSpPr>
          <p:cNvPr id="576" name="Shape 576"/>
          <p:cNvCxnSpPr>
            <a:endCxn id="573" idx="1"/>
          </p:cNvCxnSpPr>
          <p:nvPr/>
        </p:nvCxnSpPr>
        <p:spPr>
          <a:xfrm>
            <a:off x="5289825" y="1430025"/>
            <a:ext cx="1973700" cy="0"/>
          </a:xfrm>
          <a:prstGeom prst="straightConnector1">
            <a:avLst/>
          </a:prstGeom>
          <a:noFill/>
          <a:ln cap="flat" cmpd="sng" w="9525">
            <a:solidFill>
              <a:schemeClr val="dk2"/>
            </a:solidFill>
            <a:prstDash val="solid"/>
            <a:round/>
            <a:headEnd len="lg" w="lg" type="none"/>
            <a:tailEnd len="lg" w="lg" type="triangle"/>
          </a:ln>
        </p:spPr>
      </p:cxnSp>
      <p:grpSp>
        <p:nvGrpSpPr>
          <p:cNvPr id="577" name="Shape 577"/>
          <p:cNvGrpSpPr/>
          <p:nvPr/>
        </p:nvGrpSpPr>
        <p:grpSpPr>
          <a:xfrm>
            <a:off x="494337" y="2382237"/>
            <a:ext cx="559110" cy="318994"/>
            <a:chOff x="419846" y="1928295"/>
            <a:chExt cx="651948" cy="348018"/>
          </a:xfrm>
        </p:grpSpPr>
        <p:sp>
          <p:nvSpPr>
            <p:cNvPr id="578" name="Shape 578"/>
            <p:cNvSpPr/>
            <p:nvPr/>
          </p:nvSpPr>
          <p:spPr>
            <a:xfrm>
              <a:off x="732191"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79" name="Shape 579"/>
            <p:cNvSpPr/>
            <p:nvPr/>
          </p:nvSpPr>
          <p:spPr>
            <a:xfrm>
              <a:off x="73229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0" name="Shape 580"/>
            <p:cNvSpPr/>
            <p:nvPr/>
          </p:nvSpPr>
          <p:spPr>
            <a:xfrm>
              <a:off x="865777"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1" name="Shape 581"/>
            <p:cNvSpPr/>
            <p:nvPr/>
          </p:nvSpPr>
          <p:spPr>
            <a:xfrm>
              <a:off x="985093"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2" name="Shape 582"/>
            <p:cNvSpPr/>
            <p:nvPr/>
          </p:nvSpPr>
          <p:spPr>
            <a:xfrm>
              <a:off x="479504"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3" name="Shape 583"/>
            <p:cNvSpPr/>
            <p:nvPr/>
          </p:nvSpPr>
          <p:spPr>
            <a:xfrm>
              <a:off x="59882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4" name="Shape 584"/>
            <p:cNvSpPr/>
            <p:nvPr/>
          </p:nvSpPr>
          <p:spPr>
            <a:xfrm>
              <a:off x="806119"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5" name="Shape 585"/>
            <p:cNvSpPr/>
            <p:nvPr/>
          </p:nvSpPr>
          <p:spPr>
            <a:xfrm>
              <a:off x="925435"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6" name="Shape 586"/>
            <p:cNvSpPr/>
            <p:nvPr/>
          </p:nvSpPr>
          <p:spPr>
            <a:xfrm>
              <a:off x="419846"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87" name="Shape 587"/>
            <p:cNvSpPr/>
            <p:nvPr/>
          </p:nvSpPr>
          <p:spPr>
            <a:xfrm>
              <a:off x="539162"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588" name="Shape 588"/>
            <p:cNvCxnSpPr>
              <a:endCxn id="579" idx="0"/>
            </p:cNvCxnSpPr>
            <p:nvPr/>
          </p:nvCxnSpPr>
          <p:spPr>
            <a:xfrm flipH="1" rot="-5400000">
              <a:off x="752699"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589" name="Shape 589"/>
            <p:cNvCxnSpPr>
              <a:endCxn id="580" idx="0"/>
            </p:cNvCxnSpPr>
            <p:nvPr/>
          </p:nvCxnSpPr>
          <p:spPr>
            <a:xfrm>
              <a:off x="775627"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590" name="Shape 590"/>
            <p:cNvCxnSpPr>
              <a:stCxn id="578" idx="4"/>
              <a:endCxn id="581" idx="0"/>
            </p:cNvCxnSpPr>
            <p:nvPr/>
          </p:nvCxnSpPr>
          <p:spPr>
            <a:xfrm flipH="1" rot="-5400000">
              <a:off x="867191" y="1914345"/>
              <a:ext cx="69600" cy="252900"/>
            </a:xfrm>
            <a:prstGeom prst="bentConnector3">
              <a:avLst>
                <a:gd fmla="val 50055" name="adj1"/>
              </a:avLst>
            </a:prstGeom>
            <a:noFill/>
            <a:ln cap="flat" cmpd="sng" w="9525">
              <a:solidFill>
                <a:srgbClr val="D9D9D9"/>
              </a:solidFill>
              <a:prstDash val="solid"/>
              <a:round/>
              <a:headEnd len="lg" w="lg" type="none"/>
              <a:tailEnd len="lg" w="lg" type="none"/>
            </a:ln>
          </p:spPr>
        </p:cxnSp>
        <p:cxnSp>
          <p:nvCxnSpPr>
            <p:cNvPr id="591" name="Shape 591"/>
            <p:cNvCxnSpPr>
              <a:stCxn id="578" idx="4"/>
              <a:endCxn id="583" idx="0"/>
            </p:cNvCxnSpPr>
            <p:nvPr/>
          </p:nvCxnSpPr>
          <p:spPr>
            <a:xfrm rot="5400000">
              <a:off x="674141" y="1974195"/>
              <a:ext cx="69600" cy="133200"/>
            </a:xfrm>
            <a:prstGeom prst="bentConnector3">
              <a:avLst>
                <a:gd fmla="val 50055" name="adj1"/>
              </a:avLst>
            </a:prstGeom>
            <a:noFill/>
            <a:ln cap="flat" cmpd="sng" w="9525">
              <a:solidFill>
                <a:srgbClr val="D9D9D9"/>
              </a:solidFill>
              <a:prstDash val="solid"/>
              <a:round/>
              <a:headEnd len="lg" w="lg" type="none"/>
              <a:tailEnd len="lg" w="lg" type="none"/>
            </a:ln>
          </p:spPr>
        </p:cxnSp>
        <p:cxnSp>
          <p:nvCxnSpPr>
            <p:cNvPr id="592" name="Shape 592"/>
            <p:cNvCxnSpPr>
              <a:endCxn id="582" idx="0"/>
            </p:cNvCxnSpPr>
            <p:nvPr/>
          </p:nvCxnSpPr>
          <p:spPr>
            <a:xfrm flipH="1">
              <a:off x="522854"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593" name="Shape 593"/>
            <p:cNvCxnSpPr>
              <a:stCxn id="582" idx="4"/>
              <a:endCxn id="586" idx="0"/>
            </p:cNvCxnSpPr>
            <p:nvPr/>
          </p:nvCxnSpPr>
          <p:spPr>
            <a:xfrm rot="5400000">
              <a:off x="470204"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cxnSp>
          <p:nvCxnSpPr>
            <p:cNvPr id="594" name="Shape 594"/>
            <p:cNvCxnSpPr>
              <a:stCxn id="582" idx="4"/>
              <a:endCxn id="587" idx="0"/>
            </p:cNvCxnSpPr>
            <p:nvPr/>
          </p:nvCxnSpPr>
          <p:spPr>
            <a:xfrm flipH="1" rot="-5400000">
              <a:off x="529904"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cxnSp>
          <p:nvCxnSpPr>
            <p:cNvPr id="595" name="Shape 595"/>
            <p:cNvCxnSpPr>
              <a:stCxn id="580" idx="4"/>
              <a:endCxn id="584" idx="0"/>
            </p:cNvCxnSpPr>
            <p:nvPr/>
          </p:nvCxnSpPr>
          <p:spPr>
            <a:xfrm rot="5400000">
              <a:off x="856477"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cxnSp>
          <p:nvCxnSpPr>
            <p:cNvPr id="596" name="Shape 596"/>
            <p:cNvCxnSpPr>
              <a:stCxn id="580" idx="4"/>
              <a:endCxn id="585" idx="0"/>
            </p:cNvCxnSpPr>
            <p:nvPr/>
          </p:nvCxnSpPr>
          <p:spPr>
            <a:xfrm flipH="1" rot="-5400000">
              <a:off x="916177"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grpSp>
      <p:grpSp>
        <p:nvGrpSpPr>
          <p:cNvPr id="597" name="Shape 597"/>
          <p:cNvGrpSpPr/>
          <p:nvPr/>
        </p:nvGrpSpPr>
        <p:grpSpPr>
          <a:xfrm>
            <a:off x="1166268" y="2382237"/>
            <a:ext cx="559110" cy="318994"/>
            <a:chOff x="1203347" y="1928295"/>
            <a:chExt cx="651948" cy="348018"/>
          </a:xfrm>
        </p:grpSpPr>
        <p:sp>
          <p:nvSpPr>
            <p:cNvPr id="598" name="Shape 598"/>
            <p:cNvSpPr/>
            <p:nvPr/>
          </p:nvSpPr>
          <p:spPr>
            <a:xfrm>
              <a:off x="1515693"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599" name="Shape 599"/>
            <p:cNvSpPr/>
            <p:nvPr/>
          </p:nvSpPr>
          <p:spPr>
            <a:xfrm>
              <a:off x="151580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0" name="Shape 600"/>
            <p:cNvSpPr/>
            <p:nvPr/>
          </p:nvSpPr>
          <p:spPr>
            <a:xfrm>
              <a:off x="164927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1" name="Shape 601"/>
            <p:cNvSpPr/>
            <p:nvPr/>
          </p:nvSpPr>
          <p:spPr>
            <a:xfrm>
              <a:off x="176859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2" name="Shape 602"/>
            <p:cNvSpPr/>
            <p:nvPr/>
          </p:nvSpPr>
          <p:spPr>
            <a:xfrm>
              <a:off x="126300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3" name="Shape 603"/>
            <p:cNvSpPr/>
            <p:nvPr/>
          </p:nvSpPr>
          <p:spPr>
            <a:xfrm>
              <a:off x="1382322"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4" name="Shape 604"/>
            <p:cNvSpPr/>
            <p:nvPr/>
          </p:nvSpPr>
          <p:spPr>
            <a:xfrm>
              <a:off x="1589621"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5" name="Shape 605"/>
            <p:cNvSpPr/>
            <p:nvPr/>
          </p:nvSpPr>
          <p:spPr>
            <a:xfrm>
              <a:off x="170893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6" name="Shape 606"/>
            <p:cNvSpPr/>
            <p:nvPr/>
          </p:nvSpPr>
          <p:spPr>
            <a:xfrm>
              <a:off x="120334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07" name="Shape 607"/>
            <p:cNvSpPr/>
            <p:nvPr/>
          </p:nvSpPr>
          <p:spPr>
            <a:xfrm>
              <a:off x="1322664"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608" name="Shape 608"/>
            <p:cNvCxnSpPr>
              <a:endCxn id="599" idx="0"/>
            </p:cNvCxnSpPr>
            <p:nvPr/>
          </p:nvCxnSpPr>
          <p:spPr>
            <a:xfrm flipH="1" rot="-5400000">
              <a:off x="1536200"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609" name="Shape 609"/>
            <p:cNvCxnSpPr>
              <a:endCxn id="600" idx="0"/>
            </p:cNvCxnSpPr>
            <p:nvPr/>
          </p:nvCxnSpPr>
          <p:spPr>
            <a:xfrm>
              <a:off x="1559129"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610" name="Shape 610"/>
            <p:cNvCxnSpPr>
              <a:stCxn id="598" idx="4"/>
              <a:endCxn id="601" idx="0"/>
            </p:cNvCxnSpPr>
            <p:nvPr/>
          </p:nvCxnSpPr>
          <p:spPr>
            <a:xfrm flipH="1" rot="-5400000">
              <a:off x="1650693" y="1914345"/>
              <a:ext cx="69600" cy="252900"/>
            </a:xfrm>
            <a:prstGeom prst="bentConnector3">
              <a:avLst>
                <a:gd fmla="val 50055" name="adj1"/>
              </a:avLst>
            </a:prstGeom>
            <a:noFill/>
            <a:ln cap="flat" cmpd="sng" w="9525">
              <a:solidFill>
                <a:srgbClr val="D9D9D9"/>
              </a:solidFill>
              <a:prstDash val="solid"/>
              <a:round/>
              <a:headEnd len="lg" w="lg" type="none"/>
              <a:tailEnd len="lg" w="lg" type="none"/>
            </a:ln>
          </p:spPr>
        </p:cxnSp>
        <p:cxnSp>
          <p:nvCxnSpPr>
            <p:cNvPr id="611" name="Shape 611"/>
            <p:cNvCxnSpPr>
              <a:stCxn id="598" idx="4"/>
              <a:endCxn id="603" idx="0"/>
            </p:cNvCxnSpPr>
            <p:nvPr/>
          </p:nvCxnSpPr>
          <p:spPr>
            <a:xfrm rot="5400000">
              <a:off x="1457643" y="1974195"/>
              <a:ext cx="69600" cy="133200"/>
            </a:xfrm>
            <a:prstGeom prst="bentConnector3">
              <a:avLst>
                <a:gd fmla="val 50055" name="adj1"/>
              </a:avLst>
            </a:prstGeom>
            <a:noFill/>
            <a:ln cap="flat" cmpd="sng" w="9525">
              <a:solidFill>
                <a:srgbClr val="D9D9D9"/>
              </a:solidFill>
              <a:prstDash val="solid"/>
              <a:round/>
              <a:headEnd len="lg" w="lg" type="none"/>
              <a:tailEnd len="lg" w="lg" type="none"/>
            </a:ln>
          </p:spPr>
        </p:cxnSp>
        <p:cxnSp>
          <p:nvCxnSpPr>
            <p:cNvPr id="612" name="Shape 612"/>
            <p:cNvCxnSpPr>
              <a:endCxn id="602" idx="0"/>
            </p:cNvCxnSpPr>
            <p:nvPr/>
          </p:nvCxnSpPr>
          <p:spPr>
            <a:xfrm flipH="1">
              <a:off x="1306355"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613" name="Shape 613"/>
            <p:cNvCxnSpPr>
              <a:stCxn id="602" idx="4"/>
              <a:endCxn id="606" idx="0"/>
            </p:cNvCxnSpPr>
            <p:nvPr/>
          </p:nvCxnSpPr>
          <p:spPr>
            <a:xfrm rot="5400000">
              <a:off x="1253705"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cxnSp>
          <p:nvCxnSpPr>
            <p:cNvPr id="614" name="Shape 614"/>
            <p:cNvCxnSpPr>
              <a:stCxn id="602" idx="4"/>
              <a:endCxn id="607" idx="0"/>
            </p:cNvCxnSpPr>
            <p:nvPr/>
          </p:nvCxnSpPr>
          <p:spPr>
            <a:xfrm flipH="1" rot="-5400000">
              <a:off x="1313405"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cxnSp>
          <p:nvCxnSpPr>
            <p:cNvPr id="615" name="Shape 615"/>
            <p:cNvCxnSpPr>
              <a:stCxn id="600" idx="4"/>
              <a:endCxn id="604" idx="0"/>
            </p:cNvCxnSpPr>
            <p:nvPr/>
          </p:nvCxnSpPr>
          <p:spPr>
            <a:xfrm rot="5400000">
              <a:off x="1639979"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cxnSp>
          <p:nvCxnSpPr>
            <p:cNvPr id="616" name="Shape 616"/>
            <p:cNvCxnSpPr>
              <a:stCxn id="600" idx="4"/>
              <a:endCxn id="605" idx="0"/>
            </p:cNvCxnSpPr>
            <p:nvPr/>
          </p:nvCxnSpPr>
          <p:spPr>
            <a:xfrm flipH="1" rot="-5400000">
              <a:off x="1699679" y="2146221"/>
              <a:ext cx="45600" cy="59700"/>
            </a:xfrm>
            <a:prstGeom prst="bentConnector3">
              <a:avLst>
                <a:gd fmla="val 49827" name="adj1"/>
              </a:avLst>
            </a:prstGeom>
            <a:noFill/>
            <a:ln cap="flat" cmpd="sng" w="9525">
              <a:solidFill>
                <a:srgbClr val="D9D9D9"/>
              </a:solidFill>
              <a:prstDash val="solid"/>
              <a:round/>
              <a:headEnd len="lg" w="lg" type="none"/>
              <a:tailEnd len="lg" w="lg" type="none"/>
            </a:ln>
          </p:spPr>
        </p:cxnSp>
      </p:grpSp>
      <p:grpSp>
        <p:nvGrpSpPr>
          <p:cNvPr id="617" name="Shape 617"/>
          <p:cNvGrpSpPr/>
          <p:nvPr/>
        </p:nvGrpSpPr>
        <p:grpSpPr>
          <a:xfrm>
            <a:off x="494358" y="2812518"/>
            <a:ext cx="559110" cy="318994"/>
            <a:chOff x="419846" y="1928295"/>
            <a:chExt cx="651948" cy="348018"/>
          </a:xfrm>
        </p:grpSpPr>
        <p:sp>
          <p:nvSpPr>
            <p:cNvPr id="618" name="Shape 618"/>
            <p:cNvSpPr/>
            <p:nvPr/>
          </p:nvSpPr>
          <p:spPr>
            <a:xfrm>
              <a:off x="732191"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19" name="Shape 619"/>
            <p:cNvSpPr/>
            <p:nvPr/>
          </p:nvSpPr>
          <p:spPr>
            <a:xfrm>
              <a:off x="73229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0" name="Shape 620"/>
            <p:cNvSpPr/>
            <p:nvPr/>
          </p:nvSpPr>
          <p:spPr>
            <a:xfrm>
              <a:off x="865777"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1" name="Shape 621"/>
            <p:cNvSpPr/>
            <p:nvPr/>
          </p:nvSpPr>
          <p:spPr>
            <a:xfrm>
              <a:off x="985093"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2" name="Shape 622"/>
            <p:cNvSpPr/>
            <p:nvPr/>
          </p:nvSpPr>
          <p:spPr>
            <a:xfrm>
              <a:off x="479504"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3" name="Shape 623"/>
            <p:cNvSpPr/>
            <p:nvPr/>
          </p:nvSpPr>
          <p:spPr>
            <a:xfrm>
              <a:off x="59882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4" name="Shape 624"/>
            <p:cNvSpPr/>
            <p:nvPr/>
          </p:nvSpPr>
          <p:spPr>
            <a:xfrm>
              <a:off x="806119"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5" name="Shape 625"/>
            <p:cNvSpPr/>
            <p:nvPr/>
          </p:nvSpPr>
          <p:spPr>
            <a:xfrm>
              <a:off x="925435"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6" name="Shape 626"/>
            <p:cNvSpPr/>
            <p:nvPr/>
          </p:nvSpPr>
          <p:spPr>
            <a:xfrm>
              <a:off x="419846"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27" name="Shape 627"/>
            <p:cNvSpPr/>
            <p:nvPr/>
          </p:nvSpPr>
          <p:spPr>
            <a:xfrm>
              <a:off x="539162"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628" name="Shape 628"/>
            <p:cNvCxnSpPr>
              <a:endCxn id="619" idx="0"/>
            </p:cNvCxnSpPr>
            <p:nvPr/>
          </p:nvCxnSpPr>
          <p:spPr>
            <a:xfrm flipH="1" rot="-5400000">
              <a:off x="752699"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629" name="Shape 629"/>
            <p:cNvCxnSpPr>
              <a:endCxn id="620" idx="0"/>
            </p:cNvCxnSpPr>
            <p:nvPr/>
          </p:nvCxnSpPr>
          <p:spPr>
            <a:xfrm>
              <a:off x="775627"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630" name="Shape 630"/>
            <p:cNvCxnSpPr>
              <a:stCxn id="618" idx="4"/>
              <a:endCxn id="621" idx="0"/>
            </p:cNvCxnSpPr>
            <p:nvPr/>
          </p:nvCxnSpPr>
          <p:spPr>
            <a:xfrm flipH="1" rot="-5400000">
              <a:off x="867191"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31" name="Shape 631"/>
            <p:cNvCxnSpPr>
              <a:stCxn id="618" idx="4"/>
              <a:endCxn id="623" idx="0"/>
            </p:cNvCxnSpPr>
            <p:nvPr/>
          </p:nvCxnSpPr>
          <p:spPr>
            <a:xfrm rot="5400000">
              <a:off x="674141"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32" name="Shape 632"/>
            <p:cNvCxnSpPr>
              <a:endCxn id="622" idx="0"/>
            </p:cNvCxnSpPr>
            <p:nvPr/>
          </p:nvCxnSpPr>
          <p:spPr>
            <a:xfrm flipH="1">
              <a:off x="522854"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633" name="Shape 633"/>
            <p:cNvCxnSpPr>
              <a:stCxn id="622" idx="4"/>
              <a:endCxn id="626" idx="0"/>
            </p:cNvCxnSpPr>
            <p:nvPr/>
          </p:nvCxnSpPr>
          <p:spPr>
            <a:xfrm rot="5400000">
              <a:off x="470204"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34" name="Shape 634"/>
            <p:cNvCxnSpPr>
              <a:stCxn id="622" idx="4"/>
              <a:endCxn id="627" idx="0"/>
            </p:cNvCxnSpPr>
            <p:nvPr/>
          </p:nvCxnSpPr>
          <p:spPr>
            <a:xfrm flipH="1" rot="-5400000">
              <a:off x="529904"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35" name="Shape 635"/>
            <p:cNvCxnSpPr>
              <a:stCxn id="620" idx="4"/>
              <a:endCxn id="624" idx="0"/>
            </p:cNvCxnSpPr>
            <p:nvPr/>
          </p:nvCxnSpPr>
          <p:spPr>
            <a:xfrm rot="5400000">
              <a:off x="856477"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36" name="Shape 636"/>
            <p:cNvCxnSpPr>
              <a:stCxn id="620" idx="4"/>
              <a:endCxn id="625" idx="0"/>
            </p:cNvCxnSpPr>
            <p:nvPr/>
          </p:nvCxnSpPr>
          <p:spPr>
            <a:xfrm flipH="1" rot="-5400000">
              <a:off x="916177"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grpSp>
      <p:grpSp>
        <p:nvGrpSpPr>
          <p:cNvPr id="637" name="Shape 637"/>
          <p:cNvGrpSpPr/>
          <p:nvPr/>
        </p:nvGrpSpPr>
        <p:grpSpPr>
          <a:xfrm>
            <a:off x="1166290" y="2812518"/>
            <a:ext cx="559110" cy="318994"/>
            <a:chOff x="1203347" y="1928295"/>
            <a:chExt cx="651948" cy="348018"/>
          </a:xfrm>
        </p:grpSpPr>
        <p:sp>
          <p:nvSpPr>
            <p:cNvPr id="638" name="Shape 638"/>
            <p:cNvSpPr/>
            <p:nvPr/>
          </p:nvSpPr>
          <p:spPr>
            <a:xfrm>
              <a:off x="1515693"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39" name="Shape 639"/>
            <p:cNvSpPr/>
            <p:nvPr/>
          </p:nvSpPr>
          <p:spPr>
            <a:xfrm>
              <a:off x="151580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0" name="Shape 640"/>
            <p:cNvSpPr/>
            <p:nvPr/>
          </p:nvSpPr>
          <p:spPr>
            <a:xfrm>
              <a:off x="164927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1" name="Shape 641"/>
            <p:cNvSpPr/>
            <p:nvPr/>
          </p:nvSpPr>
          <p:spPr>
            <a:xfrm>
              <a:off x="176859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2" name="Shape 642"/>
            <p:cNvSpPr/>
            <p:nvPr/>
          </p:nvSpPr>
          <p:spPr>
            <a:xfrm>
              <a:off x="126300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3" name="Shape 643"/>
            <p:cNvSpPr/>
            <p:nvPr/>
          </p:nvSpPr>
          <p:spPr>
            <a:xfrm>
              <a:off x="1382322"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4" name="Shape 644"/>
            <p:cNvSpPr/>
            <p:nvPr/>
          </p:nvSpPr>
          <p:spPr>
            <a:xfrm>
              <a:off x="1589621"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5" name="Shape 645"/>
            <p:cNvSpPr/>
            <p:nvPr/>
          </p:nvSpPr>
          <p:spPr>
            <a:xfrm>
              <a:off x="170893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6" name="Shape 646"/>
            <p:cNvSpPr/>
            <p:nvPr/>
          </p:nvSpPr>
          <p:spPr>
            <a:xfrm>
              <a:off x="120334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47" name="Shape 647"/>
            <p:cNvSpPr/>
            <p:nvPr/>
          </p:nvSpPr>
          <p:spPr>
            <a:xfrm>
              <a:off x="1322664"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648" name="Shape 648"/>
            <p:cNvCxnSpPr>
              <a:endCxn id="639" idx="0"/>
            </p:cNvCxnSpPr>
            <p:nvPr/>
          </p:nvCxnSpPr>
          <p:spPr>
            <a:xfrm flipH="1" rot="-5400000">
              <a:off x="1536200"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649" name="Shape 649"/>
            <p:cNvCxnSpPr>
              <a:endCxn id="640" idx="0"/>
            </p:cNvCxnSpPr>
            <p:nvPr/>
          </p:nvCxnSpPr>
          <p:spPr>
            <a:xfrm>
              <a:off x="1559129"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650" name="Shape 650"/>
            <p:cNvCxnSpPr>
              <a:stCxn id="638" idx="4"/>
              <a:endCxn id="641" idx="0"/>
            </p:cNvCxnSpPr>
            <p:nvPr/>
          </p:nvCxnSpPr>
          <p:spPr>
            <a:xfrm flipH="1" rot="-5400000">
              <a:off x="1650693"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51" name="Shape 651"/>
            <p:cNvCxnSpPr>
              <a:stCxn id="638" idx="4"/>
              <a:endCxn id="643" idx="0"/>
            </p:cNvCxnSpPr>
            <p:nvPr/>
          </p:nvCxnSpPr>
          <p:spPr>
            <a:xfrm rot="5400000">
              <a:off x="1457643"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52" name="Shape 652"/>
            <p:cNvCxnSpPr>
              <a:endCxn id="642" idx="0"/>
            </p:cNvCxnSpPr>
            <p:nvPr/>
          </p:nvCxnSpPr>
          <p:spPr>
            <a:xfrm flipH="1">
              <a:off x="1306355"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653" name="Shape 653"/>
            <p:cNvCxnSpPr>
              <a:stCxn id="642" idx="4"/>
              <a:endCxn id="646" idx="0"/>
            </p:cNvCxnSpPr>
            <p:nvPr/>
          </p:nvCxnSpPr>
          <p:spPr>
            <a:xfrm rot="5400000">
              <a:off x="1253705"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54" name="Shape 654"/>
            <p:cNvCxnSpPr>
              <a:stCxn id="642" idx="4"/>
              <a:endCxn id="647" idx="0"/>
            </p:cNvCxnSpPr>
            <p:nvPr/>
          </p:nvCxnSpPr>
          <p:spPr>
            <a:xfrm flipH="1" rot="-5400000">
              <a:off x="1313405"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55" name="Shape 655"/>
            <p:cNvCxnSpPr>
              <a:stCxn id="640" idx="4"/>
              <a:endCxn id="644" idx="0"/>
            </p:cNvCxnSpPr>
            <p:nvPr/>
          </p:nvCxnSpPr>
          <p:spPr>
            <a:xfrm rot="5400000">
              <a:off x="1639979"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56" name="Shape 656"/>
            <p:cNvCxnSpPr>
              <a:stCxn id="640" idx="4"/>
              <a:endCxn id="645" idx="0"/>
            </p:cNvCxnSpPr>
            <p:nvPr/>
          </p:nvCxnSpPr>
          <p:spPr>
            <a:xfrm flipH="1" rot="-5400000">
              <a:off x="1699679"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grpSp>
      <p:grpSp>
        <p:nvGrpSpPr>
          <p:cNvPr id="657" name="Shape 657"/>
          <p:cNvGrpSpPr/>
          <p:nvPr/>
        </p:nvGrpSpPr>
        <p:grpSpPr>
          <a:xfrm>
            <a:off x="494358" y="3248618"/>
            <a:ext cx="559110" cy="318994"/>
            <a:chOff x="419846" y="1928295"/>
            <a:chExt cx="651948" cy="348018"/>
          </a:xfrm>
        </p:grpSpPr>
        <p:sp>
          <p:nvSpPr>
            <p:cNvPr id="658" name="Shape 658"/>
            <p:cNvSpPr/>
            <p:nvPr/>
          </p:nvSpPr>
          <p:spPr>
            <a:xfrm>
              <a:off x="732191"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59" name="Shape 659"/>
            <p:cNvSpPr/>
            <p:nvPr/>
          </p:nvSpPr>
          <p:spPr>
            <a:xfrm>
              <a:off x="73229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0" name="Shape 660"/>
            <p:cNvSpPr/>
            <p:nvPr/>
          </p:nvSpPr>
          <p:spPr>
            <a:xfrm>
              <a:off x="865777"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1" name="Shape 661"/>
            <p:cNvSpPr/>
            <p:nvPr/>
          </p:nvSpPr>
          <p:spPr>
            <a:xfrm>
              <a:off x="985093"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2" name="Shape 662"/>
            <p:cNvSpPr/>
            <p:nvPr/>
          </p:nvSpPr>
          <p:spPr>
            <a:xfrm>
              <a:off x="479504"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3" name="Shape 663"/>
            <p:cNvSpPr/>
            <p:nvPr/>
          </p:nvSpPr>
          <p:spPr>
            <a:xfrm>
              <a:off x="59882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4" name="Shape 664"/>
            <p:cNvSpPr/>
            <p:nvPr/>
          </p:nvSpPr>
          <p:spPr>
            <a:xfrm>
              <a:off x="806119"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5" name="Shape 665"/>
            <p:cNvSpPr/>
            <p:nvPr/>
          </p:nvSpPr>
          <p:spPr>
            <a:xfrm>
              <a:off x="925435"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6" name="Shape 666"/>
            <p:cNvSpPr/>
            <p:nvPr/>
          </p:nvSpPr>
          <p:spPr>
            <a:xfrm>
              <a:off x="419846"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67" name="Shape 667"/>
            <p:cNvSpPr/>
            <p:nvPr/>
          </p:nvSpPr>
          <p:spPr>
            <a:xfrm>
              <a:off x="539162"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668" name="Shape 668"/>
            <p:cNvCxnSpPr>
              <a:endCxn id="659" idx="0"/>
            </p:cNvCxnSpPr>
            <p:nvPr/>
          </p:nvCxnSpPr>
          <p:spPr>
            <a:xfrm flipH="1" rot="-5400000">
              <a:off x="752699"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669" name="Shape 669"/>
            <p:cNvCxnSpPr>
              <a:endCxn id="660" idx="0"/>
            </p:cNvCxnSpPr>
            <p:nvPr/>
          </p:nvCxnSpPr>
          <p:spPr>
            <a:xfrm>
              <a:off x="775627"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670" name="Shape 670"/>
            <p:cNvCxnSpPr>
              <a:stCxn id="658" idx="4"/>
              <a:endCxn id="661" idx="0"/>
            </p:cNvCxnSpPr>
            <p:nvPr/>
          </p:nvCxnSpPr>
          <p:spPr>
            <a:xfrm flipH="1" rot="-5400000">
              <a:off x="867191"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71" name="Shape 671"/>
            <p:cNvCxnSpPr>
              <a:stCxn id="658" idx="4"/>
              <a:endCxn id="663" idx="0"/>
            </p:cNvCxnSpPr>
            <p:nvPr/>
          </p:nvCxnSpPr>
          <p:spPr>
            <a:xfrm rot="5400000">
              <a:off x="674141"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72" name="Shape 672"/>
            <p:cNvCxnSpPr>
              <a:endCxn id="662" idx="0"/>
            </p:cNvCxnSpPr>
            <p:nvPr/>
          </p:nvCxnSpPr>
          <p:spPr>
            <a:xfrm flipH="1">
              <a:off x="522854"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673" name="Shape 673"/>
            <p:cNvCxnSpPr>
              <a:stCxn id="662" idx="4"/>
              <a:endCxn id="666" idx="0"/>
            </p:cNvCxnSpPr>
            <p:nvPr/>
          </p:nvCxnSpPr>
          <p:spPr>
            <a:xfrm rot="5400000">
              <a:off x="470204"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74" name="Shape 674"/>
            <p:cNvCxnSpPr>
              <a:stCxn id="662" idx="4"/>
              <a:endCxn id="667" idx="0"/>
            </p:cNvCxnSpPr>
            <p:nvPr/>
          </p:nvCxnSpPr>
          <p:spPr>
            <a:xfrm flipH="1" rot="-5400000">
              <a:off x="529904"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75" name="Shape 675"/>
            <p:cNvCxnSpPr>
              <a:stCxn id="660" idx="4"/>
              <a:endCxn id="664" idx="0"/>
            </p:cNvCxnSpPr>
            <p:nvPr/>
          </p:nvCxnSpPr>
          <p:spPr>
            <a:xfrm rot="5400000">
              <a:off x="856477"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76" name="Shape 676"/>
            <p:cNvCxnSpPr>
              <a:stCxn id="660" idx="4"/>
              <a:endCxn id="665" idx="0"/>
            </p:cNvCxnSpPr>
            <p:nvPr/>
          </p:nvCxnSpPr>
          <p:spPr>
            <a:xfrm flipH="1" rot="-5400000">
              <a:off x="916177"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grpSp>
      <p:grpSp>
        <p:nvGrpSpPr>
          <p:cNvPr id="677" name="Shape 677"/>
          <p:cNvGrpSpPr/>
          <p:nvPr/>
        </p:nvGrpSpPr>
        <p:grpSpPr>
          <a:xfrm>
            <a:off x="1166290" y="3248618"/>
            <a:ext cx="559110" cy="318994"/>
            <a:chOff x="1203347" y="1928295"/>
            <a:chExt cx="651948" cy="348018"/>
          </a:xfrm>
        </p:grpSpPr>
        <p:sp>
          <p:nvSpPr>
            <p:cNvPr id="678" name="Shape 678"/>
            <p:cNvSpPr/>
            <p:nvPr/>
          </p:nvSpPr>
          <p:spPr>
            <a:xfrm>
              <a:off x="1515693"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79" name="Shape 679"/>
            <p:cNvSpPr/>
            <p:nvPr/>
          </p:nvSpPr>
          <p:spPr>
            <a:xfrm>
              <a:off x="151580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0" name="Shape 680"/>
            <p:cNvSpPr/>
            <p:nvPr/>
          </p:nvSpPr>
          <p:spPr>
            <a:xfrm>
              <a:off x="164927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1" name="Shape 681"/>
            <p:cNvSpPr/>
            <p:nvPr/>
          </p:nvSpPr>
          <p:spPr>
            <a:xfrm>
              <a:off x="176859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2" name="Shape 682"/>
            <p:cNvSpPr/>
            <p:nvPr/>
          </p:nvSpPr>
          <p:spPr>
            <a:xfrm>
              <a:off x="126300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3" name="Shape 683"/>
            <p:cNvSpPr/>
            <p:nvPr/>
          </p:nvSpPr>
          <p:spPr>
            <a:xfrm>
              <a:off x="1382322"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4" name="Shape 684"/>
            <p:cNvSpPr/>
            <p:nvPr/>
          </p:nvSpPr>
          <p:spPr>
            <a:xfrm>
              <a:off x="1589621"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5" name="Shape 685"/>
            <p:cNvSpPr/>
            <p:nvPr/>
          </p:nvSpPr>
          <p:spPr>
            <a:xfrm>
              <a:off x="170893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6" name="Shape 686"/>
            <p:cNvSpPr/>
            <p:nvPr/>
          </p:nvSpPr>
          <p:spPr>
            <a:xfrm>
              <a:off x="120334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87" name="Shape 687"/>
            <p:cNvSpPr/>
            <p:nvPr/>
          </p:nvSpPr>
          <p:spPr>
            <a:xfrm>
              <a:off x="1322664"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688" name="Shape 688"/>
            <p:cNvCxnSpPr>
              <a:endCxn id="679" idx="0"/>
            </p:cNvCxnSpPr>
            <p:nvPr/>
          </p:nvCxnSpPr>
          <p:spPr>
            <a:xfrm flipH="1" rot="-5400000">
              <a:off x="1536200"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689" name="Shape 689"/>
            <p:cNvCxnSpPr>
              <a:endCxn id="680" idx="0"/>
            </p:cNvCxnSpPr>
            <p:nvPr/>
          </p:nvCxnSpPr>
          <p:spPr>
            <a:xfrm>
              <a:off x="1559129"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690" name="Shape 690"/>
            <p:cNvCxnSpPr>
              <a:stCxn id="678" idx="4"/>
              <a:endCxn id="681" idx="0"/>
            </p:cNvCxnSpPr>
            <p:nvPr/>
          </p:nvCxnSpPr>
          <p:spPr>
            <a:xfrm flipH="1" rot="-5400000">
              <a:off x="1650693"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91" name="Shape 691"/>
            <p:cNvCxnSpPr>
              <a:stCxn id="678" idx="4"/>
              <a:endCxn id="683" idx="0"/>
            </p:cNvCxnSpPr>
            <p:nvPr/>
          </p:nvCxnSpPr>
          <p:spPr>
            <a:xfrm rot="5400000">
              <a:off x="1457643"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692" name="Shape 692"/>
            <p:cNvCxnSpPr>
              <a:endCxn id="682" idx="0"/>
            </p:cNvCxnSpPr>
            <p:nvPr/>
          </p:nvCxnSpPr>
          <p:spPr>
            <a:xfrm flipH="1">
              <a:off x="1306355"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693" name="Shape 693"/>
            <p:cNvCxnSpPr>
              <a:stCxn id="682" idx="4"/>
              <a:endCxn id="686" idx="0"/>
            </p:cNvCxnSpPr>
            <p:nvPr/>
          </p:nvCxnSpPr>
          <p:spPr>
            <a:xfrm rot="5400000">
              <a:off x="1253705"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94" name="Shape 694"/>
            <p:cNvCxnSpPr>
              <a:stCxn id="682" idx="4"/>
              <a:endCxn id="687" idx="0"/>
            </p:cNvCxnSpPr>
            <p:nvPr/>
          </p:nvCxnSpPr>
          <p:spPr>
            <a:xfrm flipH="1" rot="-5400000">
              <a:off x="1313405"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95" name="Shape 695"/>
            <p:cNvCxnSpPr>
              <a:stCxn id="680" idx="4"/>
              <a:endCxn id="684" idx="0"/>
            </p:cNvCxnSpPr>
            <p:nvPr/>
          </p:nvCxnSpPr>
          <p:spPr>
            <a:xfrm rot="5400000">
              <a:off x="1639979"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696" name="Shape 696"/>
            <p:cNvCxnSpPr>
              <a:stCxn id="680" idx="4"/>
              <a:endCxn id="685" idx="0"/>
            </p:cNvCxnSpPr>
            <p:nvPr/>
          </p:nvCxnSpPr>
          <p:spPr>
            <a:xfrm flipH="1" rot="-5400000">
              <a:off x="1699679"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grpSp>
      <p:grpSp>
        <p:nvGrpSpPr>
          <p:cNvPr id="697" name="Shape 697"/>
          <p:cNvGrpSpPr/>
          <p:nvPr/>
        </p:nvGrpSpPr>
        <p:grpSpPr>
          <a:xfrm>
            <a:off x="494380" y="3678898"/>
            <a:ext cx="559110" cy="318994"/>
            <a:chOff x="419846" y="1928295"/>
            <a:chExt cx="651948" cy="348018"/>
          </a:xfrm>
        </p:grpSpPr>
        <p:sp>
          <p:nvSpPr>
            <p:cNvPr id="698" name="Shape 698"/>
            <p:cNvSpPr/>
            <p:nvPr/>
          </p:nvSpPr>
          <p:spPr>
            <a:xfrm>
              <a:off x="732191"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699" name="Shape 699"/>
            <p:cNvSpPr/>
            <p:nvPr/>
          </p:nvSpPr>
          <p:spPr>
            <a:xfrm>
              <a:off x="73229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0" name="Shape 700"/>
            <p:cNvSpPr/>
            <p:nvPr/>
          </p:nvSpPr>
          <p:spPr>
            <a:xfrm>
              <a:off x="865777"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1" name="Shape 701"/>
            <p:cNvSpPr/>
            <p:nvPr/>
          </p:nvSpPr>
          <p:spPr>
            <a:xfrm>
              <a:off x="985093"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2" name="Shape 702"/>
            <p:cNvSpPr/>
            <p:nvPr/>
          </p:nvSpPr>
          <p:spPr>
            <a:xfrm>
              <a:off x="479504"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3" name="Shape 703"/>
            <p:cNvSpPr/>
            <p:nvPr/>
          </p:nvSpPr>
          <p:spPr>
            <a:xfrm>
              <a:off x="59882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4" name="Shape 704"/>
            <p:cNvSpPr/>
            <p:nvPr/>
          </p:nvSpPr>
          <p:spPr>
            <a:xfrm>
              <a:off x="806119"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5" name="Shape 705"/>
            <p:cNvSpPr/>
            <p:nvPr/>
          </p:nvSpPr>
          <p:spPr>
            <a:xfrm>
              <a:off x="925435"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6" name="Shape 706"/>
            <p:cNvSpPr/>
            <p:nvPr/>
          </p:nvSpPr>
          <p:spPr>
            <a:xfrm>
              <a:off x="419846"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07" name="Shape 707"/>
            <p:cNvSpPr/>
            <p:nvPr/>
          </p:nvSpPr>
          <p:spPr>
            <a:xfrm>
              <a:off x="539162"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708" name="Shape 708"/>
            <p:cNvCxnSpPr>
              <a:endCxn id="699" idx="0"/>
            </p:cNvCxnSpPr>
            <p:nvPr/>
          </p:nvCxnSpPr>
          <p:spPr>
            <a:xfrm flipH="1" rot="-5400000">
              <a:off x="752699"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709" name="Shape 709"/>
            <p:cNvCxnSpPr>
              <a:endCxn id="700" idx="0"/>
            </p:cNvCxnSpPr>
            <p:nvPr/>
          </p:nvCxnSpPr>
          <p:spPr>
            <a:xfrm>
              <a:off x="775627"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710" name="Shape 710"/>
            <p:cNvCxnSpPr>
              <a:stCxn id="698" idx="4"/>
              <a:endCxn id="701" idx="0"/>
            </p:cNvCxnSpPr>
            <p:nvPr/>
          </p:nvCxnSpPr>
          <p:spPr>
            <a:xfrm flipH="1" rot="-5400000">
              <a:off x="867191"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11" name="Shape 711"/>
            <p:cNvCxnSpPr>
              <a:stCxn id="698" idx="4"/>
              <a:endCxn id="703" idx="0"/>
            </p:cNvCxnSpPr>
            <p:nvPr/>
          </p:nvCxnSpPr>
          <p:spPr>
            <a:xfrm rot="5400000">
              <a:off x="674141"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12" name="Shape 712"/>
            <p:cNvCxnSpPr>
              <a:endCxn id="702" idx="0"/>
            </p:cNvCxnSpPr>
            <p:nvPr/>
          </p:nvCxnSpPr>
          <p:spPr>
            <a:xfrm flipH="1">
              <a:off x="522854"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713" name="Shape 713"/>
            <p:cNvCxnSpPr>
              <a:stCxn id="702" idx="4"/>
              <a:endCxn id="706" idx="0"/>
            </p:cNvCxnSpPr>
            <p:nvPr/>
          </p:nvCxnSpPr>
          <p:spPr>
            <a:xfrm rot="5400000">
              <a:off x="470204"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714" name="Shape 714"/>
            <p:cNvCxnSpPr>
              <a:stCxn id="702" idx="4"/>
              <a:endCxn id="707" idx="0"/>
            </p:cNvCxnSpPr>
            <p:nvPr/>
          </p:nvCxnSpPr>
          <p:spPr>
            <a:xfrm flipH="1" rot="-5400000">
              <a:off x="529904"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715" name="Shape 715"/>
            <p:cNvCxnSpPr>
              <a:stCxn id="700" idx="4"/>
              <a:endCxn id="704" idx="0"/>
            </p:cNvCxnSpPr>
            <p:nvPr/>
          </p:nvCxnSpPr>
          <p:spPr>
            <a:xfrm rot="5400000">
              <a:off x="856477"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716" name="Shape 716"/>
            <p:cNvCxnSpPr>
              <a:stCxn id="700" idx="4"/>
              <a:endCxn id="705" idx="0"/>
            </p:cNvCxnSpPr>
            <p:nvPr/>
          </p:nvCxnSpPr>
          <p:spPr>
            <a:xfrm flipH="1" rot="-5400000">
              <a:off x="916177"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grpSp>
      <p:grpSp>
        <p:nvGrpSpPr>
          <p:cNvPr id="717" name="Shape 717"/>
          <p:cNvGrpSpPr/>
          <p:nvPr/>
        </p:nvGrpSpPr>
        <p:grpSpPr>
          <a:xfrm>
            <a:off x="1166311" y="3678898"/>
            <a:ext cx="559110" cy="318994"/>
            <a:chOff x="1203347" y="1928295"/>
            <a:chExt cx="651948" cy="348018"/>
          </a:xfrm>
        </p:grpSpPr>
        <p:sp>
          <p:nvSpPr>
            <p:cNvPr id="718" name="Shape 718"/>
            <p:cNvSpPr/>
            <p:nvPr/>
          </p:nvSpPr>
          <p:spPr>
            <a:xfrm>
              <a:off x="1515693"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19" name="Shape 719"/>
            <p:cNvSpPr/>
            <p:nvPr/>
          </p:nvSpPr>
          <p:spPr>
            <a:xfrm>
              <a:off x="151580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0" name="Shape 720"/>
            <p:cNvSpPr/>
            <p:nvPr/>
          </p:nvSpPr>
          <p:spPr>
            <a:xfrm>
              <a:off x="164927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1" name="Shape 721"/>
            <p:cNvSpPr/>
            <p:nvPr/>
          </p:nvSpPr>
          <p:spPr>
            <a:xfrm>
              <a:off x="176859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2" name="Shape 722"/>
            <p:cNvSpPr/>
            <p:nvPr/>
          </p:nvSpPr>
          <p:spPr>
            <a:xfrm>
              <a:off x="126300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3" name="Shape 723"/>
            <p:cNvSpPr/>
            <p:nvPr/>
          </p:nvSpPr>
          <p:spPr>
            <a:xfrm>
              <a:off x="1382322"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4" name="Shape 724"/>
            <p:cNvSpPr/>
            <p:nvPr/>
          </p:nvSpPr>
          <p:spPr>
            <a:xfrm>
              <a:off x="1589621"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5" name="Shape 725"/>
            <p:cNvSpPr/>
            <p:nvPr/>
          </p:nvSpPr>
          <p:spPr>
            <a:xfrm>
              <a:off x="170893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6" name="Shape 726"/>
            <p:cNvSpPr/>
            <p:nvPr/>
          </p:nvSpPr>
          <p:spPr>
            <a:xfrm>
              <a:off x="120334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27" name="Shape 727"/>
            <p:cNvSpPr/>
            <p:nvPr/>
          </p:nvSpPr>
          <p:spPr>
            <a:xfrm>
              <a:off x="1322664"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728" name="Shape 728"/>
            <p:cNvCxnSpPr>
              <a:endCxn id="719" idx="0"/>
            </p:cNvCxnSpPr>
            <p:nvPr/>
          </p:nvCxnSpPr>
          <p:spPr>
            <a:xfrm flipH="1" rot="-5400000">
              <a:off x="1536200"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729" name="Shape 729"/>
            <p:cNvCxnSpPr>
              <a:endCxn id="720" idx="0"/>
            </p:cNvCxnSpPr>
            <p:nvPr/>
          </p:nvCxnSpPr>
          <p:spPr>
            <a:xfrm>
              <a:off x="1559129"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730" name="Shape 730"/>
            <p:cNvCxnSpPr>
              <a:stCxn id="718" idx="4"/>
              <a:endCxn id="721" idx="0"/>
            </p:cNvCxnSpPr>
            <p:nvPr/>
          </p:nvCxnSpPr>
          <p:spPr>
            <a:xfrm flipH="1" rot="-5400000">
              <a:off x="1650693"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31" name="Shape 731"/>
            <p:cNvCxnSpPr>
              <a:stCxn id="718" idx="4"/>
              <a:endCxn id="723" idx="0"/>
            </p:cNvCxnSpPr>
            <p:nvPr/>
          </p:nvCxnSpPr>
          <p:spPr>
            <a:xfrm rot="5400000">
              <a:off x="1457643"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32" name="Shape 732"/>
            <p:cNvCxnSpPr>
              <a:endCxn id="722" idx="0"/>
            </p:cNvCxnSpPr>
            <p:nvPr/>
          </p:nvCxnSpPr>
          <p:spPr>
            <a:xfrm flipH="1">
              <a:off x="1306355"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733" name="Shape 733"/>
            <p:cNvCxnSpPr>
              <a:stCxn id="722" idx="4"/>
              <a:endCxn id="726" idx="0"/>
            </p:cNvCxnSpPr>
            <p:nvPr/>
          </p:nvCxnSpPr>
          <p:spPr>
            <a:xfrm rot="5400000">
              <a:off x="1253705"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734" name="Shape 734"/>
            <p:cNvCxnSpPr>
              <a:stCxn id="722" idx="4"/>
              <a:endCxn id="727" idx="0"/>
            </p:cNvCxnSpPr>
            <p:nvPr/>
          </p:nvCxnSpPr>
          <p:spPr>
            <a:xfrm flipH="1" rot="-5400000">
              <a:off x="1313405"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735" name="Shape 735"/>
            <p:cNvCxnSpPr>
              <a:stCxn id="720" idx="4"/>
              <a:endCxn id="724" idx="0"/>
            </p:cNvCxnSpPr>
            <p:nvPr/>
          </p:nvCxnSpPr>
          <p:spPr>
            <a:xfrm rot="5400000">
              <a:off x="1639979"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cxnSp>
          <p:nvCxnSpPr>
            <p:cNvPr id="736" name="Shape 736"/>
            <p:cNvCxnSpPr>
              <a:stCxn id="720" idx="4"/>
              <a:endCxn id="725" idx="0"/>
            </p:cNvCxnSpPr>
            <p:nvPr/>
          </p:nvCxnSpPr>
          <p:spPr>
            <a:xfrm flipH="1" rot="-5400000">
              <a:off x="1699679" y="2146221"/>
              <a:ext cx="45600" cy="59700"/>
            </a:xfrm>
            <a:prstGeom prst="bentConnector3">
              <a:avLst>
                <a:gd fmla="val 49717" name="adj1"/>
              </a:avLst>
            </a:prstGeom>
            <a:noFill/>
            <a:ln cap="flat" cmpd="sng" w="9525">
              <a:solidFill>
                <a:srgbClr val="D9D9D9"/>
              </a:solidFill>
              <a:prstDash val="solid"/>
              <a:round/>
              <a:headEnd len="lg" w="lg" type="none"/>
              <a:tailEnd len="lg" w="lg" type="none"/>
            </a:ln>
          </p:spPr>
        </p:cxnSp>
      </p:grpSp>
      <p:grpSp>
        <p:nvGrpSpPr>
          <p:cNvPr id="737" name="Shape 737"/>
          <p:cNvGrpSpPr/>
          <p:nvPr/>
        </p:nvGrpSpPr>
        <p:grpSpPr>
          <a:xfrm>
            <a:off x="3834392" y="2378650"/>
            <a:ext cx="1392234" cy="766963"/>
            <a:chOff x="1203347" y="1928295"/>
            <a:chExt cx="651948" cy="348018"/>
          </a:xfrm>
        </p:grpSpPr>
        <p:sp>
          <p:nvSpPr>
            <p:cNvPr id="738" name="Shape 738"/>
            <p:cNvSpPr/>
            <p:nvPr/>
          </p:nvSpPr>
          <p:spPr>
            <a:xfrm>
              <a:off x="1515693" y="1928295"/>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39" name="Shape 739"/>
            <p:cNvSpPr/>
            <p:nvPr/>
          </p:nvSpPr>
          <p:spPr>
            <a:xfrm>
              <a:off x="1515800"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0" name="Shape 740"/>
            <p:cNvSpPr/>
            <p:nvPr/>
          </p:nvSpPr>
          <p:spPr>
            <a:xfrm>
              <a:off x="1649279"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1" name="Shape 741"/>
            <p:cNvSpPr/>
            <p:nvPr/>
          </p:nvSpPr>
          <p:spPr>
            <a:xfrm>
              <a:off x="176859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2" name="Shape 742"/>
            <p:cNvSpPr/>
            <p:nvPr/>
          </p:nvSpPr>
          <p:spPr>
            <a:xfrm>
              <a:off x="1263005"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3" name="Shape 743"/>
            <p:cNvSpPr/>
            <p:nvPr/>
          </p:nvSpPr>
          <p:spPr>
            <a:xfrm>
              <a:off x="1382322" y="2075571"/>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4" name="Shape 744"/>
            <p:cNvSpPr/>
            <p:nvPr/>
          </p:nvSpPr>
          <p:spPr>
            <a:xfrm>
              <a:off x="1589621"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5" name="Shape 745"/>
            <p:cNvSpPr/>
            <p:nvPr/>
          </p:nvSpPr>
          <p:spPr>
            <a:xfrm>
              <a:off x="170893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6" name="Shape 746"/>
            <p:cNvSpPr/>
            <p:nvPr/>
          </p:nvSpPr>
          <p:spPr>
            <a:xfrm>
              <a:off x="1203347"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47" name="Shape 747"/>
            <p:cNvSpPr/>
            <p:nvPr/>
          </p:nvSpPr>
          <p:spPr>
            <a:xfrm>
              <a:off x="1322664" y="2198613"/>
              <a:ext cx="86700" cy="777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748" name="Shape 748"/>
            <p:cNvCxnSpPr>
              <a:endCxn id="739" idx="0"/>
            </p:cNvCxnSpPr>
            <p:nvPr/>
          </p:nvCxnSpPr>
          <p:spPr>
            <a:xfrm flipH="1" rot="-5400000">
              <a:off x="1536200" y="2052621"/>
              <a:ext cx="45300" cy="6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749" name="Shape 749"/>
            <p:cNvCxnSpPr>
              <a:endCxn id="740" idx="0"/>
            </p:cNvCxnSpPr>
            <p:nvPr/>
          </p:nvCxnSpPr>
          <p:spPr>
            <a:xfrm>
              <a:off x="1559129" y="2030271"/>
              <a:ext cx="133500" cy="45300"/>
            </a:xfrm>
            <a:prstGeom prst="bentConnector2">
              <a:avLst/>
            </a:prstGeom>
            <a:noFill/>
            <a:ln cap="flat" cmpd="sng" w="9525">
              <a:solidFill>
                <a:srgbClr val="D9D9D9"/>
              </a:solidFill>
              <a:prstDash val="solid"/>
              <a:round/>
              <a:headEnd len="lg" w="lg" type="none"/>
              <a:tailEnd len="lg" w="lg" type="none"/>
            </a:ln>
          </p:spPr>
        </p:cxnSp>
        <p:cxnSp>
          <p:nvCxnSpPr>
            <p:cNvPr id="750" name="Shape 750"/>
            <p:cNvCxnSpPr>
              <a:stCxn id="738" idx="4"/>
              <a:endCxn id="741" idx="0"/>
            </p:cNvCxnSpPr>
            <p:nvPr/>
          </p:nvCxnSpPr>
          <p:spPr>
            <a:xfrm flipH="1" rot="-5400000">
              <a:off x="1650693" y="1914345"/>
              <a:ext cx="69600" cy="2529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51" name="Shape 751"/>
            <p:cNvCxnSpPr>
              <a:stCxn id="738" idx="4"/>
              <a:endCxn id="743" idx="0"/>
            </p:cNvCxnSpPr>
            <p:nvPr/>
          </p:nvCxnSpPr>
          <p:spPr>
            <a:xfrm rot="5400000">
              <a:off x="1457643" y="1974195"/>
              <a:ext cx="69600" cy="1332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52" name="Shape 752"/>
            <p:cNvCxnSpPr>
              <a:endCxn id="742" idx="0"/>
            </p:cNvCxnSpPr>
            <p:nvPr/>
          </p:nvCxnSpPr>
          <p:spPr>
            <a:xfrm flipH="1">
              <a:off x="1306355" y="2030271"/>
              <a:ext cx="252900" cy="45300"/>
            </a:xfrm>
            <a:prstGeom prst="bentConnector2">
              <a:avLst/>
            </a:prstGeom>
            <a:noFill/>
            <a:ln cap="flat" cmpd="sng" w="9525">
              <a:solidFill>
                <a:srgbClr val="D9D9D9"/>
              </a:solidFill>
              <a:prstDash val="solid"/>
              <a:round/>
              <a:headEnd len="lg" w="lg" type="none"/>
              <a:tailEnd len="lg" w="lg" type="none"/>
            </a:ln>
          </p:spPr>
        </p:cxnSp>
        <p:cxnSp>
          <p:nvCxnSpPr>
            <p:cNvPr id="753" name="Shape 753"/>
            <p:cNvCxnSpPr>
              <a:stCxn id="742" idx="4"/>
              <a:endCxn id="746" idx="0"/>
            </p:cNvCxnSpPr>
            <p:nvPr/>
          </p:nvCxnSpPr>
          <p:spPr>
            <a:xfrm rot="5400000">
              <a:off x="1253855" y="2146071"/>
              <a:ext cx="45300" cy="59700"/>
            </a:xfrm>
            <a:prstGeom prst="bentConnector3">
              <a:avLst>
                <a:gd fmla="val 50046" name="adj1"/>
              </a:avLst>
            </a:prstGeom>
            <a:noFill/>
            <a:ln cap="flat" cmpd="sng" w="9525">
              <a:solidFill>
                <a:srgbClr val="D9D9D9"/>
              </a:solidFill>
              <a:prstDash val="solid"/>
              <a:round/>
              <a:headEnd len="lg" w="lg" type="none"/>
              <a:tailEnd len="lg" w="lg" type="none"/>
            </a:ln>
          </p:spPr>
        </p:cxnSp>
        <p:cxnSp>
          <p:nvCxnSpPr>
            <p:cNvPr id="754" name="Shape 754"/>
            <p:cNvCxnSpPr>
              <a:stCxn id="742" idx="4"/>
              <a:endCxn id="747" idx="0"/>
            </p:cNvCxnSpPr>
            <p:nvPr/>
          </p:nvCxnSpPr>
          <p:spPr>
            <a:xfrm flipH="1" rot="-5400000">
              <a:off x="1313555" y="2146071"/>
              <a:ext cx="45300" cy="59700"/>
            </a:xfrm>
            <a:prstGeom prst="bentConnector3">
              <a:avLst>
                <a:gd fmla="val 50046" name="adj1"/>
              </a:avLst>
            </a:prstGeom>
            <a:noFill/>
            <a:ln cap="flat" cmpd="sng" w="9525">
              <a:solidFill>
                <a:srgbClr val="D9D9D9"/>
              </a:solidFill>
              <a:prstDash val="solid"/>
              <a:round/>
              <a:headEnd len="lg" w="lg" type="none"/>
              <a:tailEnd len="lg" w="lg" type="none"/>
            </a:ln>
          </p:spPr>
        </p:cxnSp>
        <p:cxnSp>
          <p:nvCxnSpPr>
            <p:cNvPr id="755" name="Shape 755"/>
            <p:cNvCxnSpPr>
              <a:stCxn id="740" idx="4"/>
              <a:endCxn id="744" idx="0"/>
            </p:cNvCxnSpPr>
            <p:nvPr/>
          </p:nvCxnSpPr>
          <p:spPr>
            <a:xfrm rot="5400000">
              <a:off x="1640129" y="2146071"/>
              <a:ext cx="45300" cy="59700"/>
            </a:xfrm>
            <a:prstGeom prst="bentConnector3">
              <a:avLst>
                <a:gd fmla="val 50046" name="adj1"/>
              </a:avLst>
            </a:prstGeom>
            <a:noFill/>
            <a:ln cap="flat" cmpd="sng" w="9525">
              <a:solidFill>
                <a:srgbClr val="D9D9D9"/>
              </a:solidFill>
              <a:prstDash val="solid"/>
              <a:round/>
              <a:headEnd len="lg" w="lg" type="none"/>
              <a:tailEnd len="lg" w="lg" type="none"/>
            </a:ln>
          </p:spPr>
        </p:cxnSp>
        <p:cxnSp>
          <p:nvCxnSpPr>
            <p:cNvPr id="756" name="Shape 756"/>
            <p:cNvCxnSpPr>
              <a:stCxn id="740" idx="4"/>
              <a:endCxn id="745" idx="0"/>
            </p:cNvCxnSpPr>
            <p:nvPr/>
          </p:nvCxnSpPr>
          <p:spPr>
            <a:xfrm flipH="1" rot="-5400000">
              <a:off x="1699829" y="2146071"/>
              <a:ext cx="45300" cy="59700"/>
            </a:xfrm>
            <a:prstGeom prst="bentConnector3">
              <a:avLst>
                <a:gd fmla="val 50046" name="adj1"/>
              </a:avLst>
            </a:prstGeom>
            <a:noFill/>
            <a:ln cap="flat" cmpd="sng" w="9525">
              <a:solidFill>
                <a:srgbClr val="D9D9D9"/>
              </a:solidFill>
              <a:prstDash val="solid"/>
              <a:round/>
              <a:headEnd len="lg" w="lg" type="none"/>
              <a:tailEnd len="lg" w="lg" type="none"/>
            </a:ln>
          </p:spPr>
        </p:cxnSp>
      </p:grpSp>
      <p:sp>
        <p:nvSpPr>
          <p:cNvPr id="757" name="Shape 757"/>
          <p:cNvSpPr/>
          <p:nvPr/>
        </p:nvSpPr>
        <p:spPr>
          <a:xfrm>
            <a:off x="7924443" y="2378650"/>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58" name="Shape 758"/>
          <p:cNvSpPr/>
          <p:nvPr/>
        </p:nvSpPr>
        <p:spPr>
          <a:xfrm>
            <a:off x="7924673" y="2703219"/>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59" name="Shape 759"/>
          <p:cNvSpPr/>
          <p:nvPr/>
        </p:nvSpPr>
        <p:spPr>
          <a:xfrm>
            <a:off x="8209716" y="2703219"/>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60" name="Shape 760"/>
          <p:cNvSpPr/>
          <p:nvPr/>
        </p:nvSpPr>
        <p:spPr>
          <a:xfrm>
            <a:off x="8464516" y="2703219"/>
            <a:ext cx="185100" cy="1713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1" name="Shape 761"/>
          <p:cNvSpPr/>
          <p:nvPr/>
        </p:nvSpPr>
        <p:spPr>
          <a:xfrm>
            <a:off x="7384830" y="2703219"/>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62" name="Shape 762"/>
          <p:cNvSpPr/>
          <p:nvPr/>
        </p:nvSpPr>
        <p:spPr>
          <a:xfrm>
            <a:off x="7639630" y="2703219"/>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63" name="Shape 763"/>
          <p:cNvSpPr/>
          <p:nvPr/>
        </p:nvSpPr>
        <p:spPr>
          <a:xfrm>
            <a:off x="8082316" y="2974378"/>
            <a:ext cx="185100" cy="1713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64" name="Shape 764"/>
          <p:cNvSpPr/>
          <p:nvPr/>
        </p:nvSpPr>
        <p:spPr>
          <a:xfrm>
            <a:off x="8337116" y="2974378"/>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65" name="Shape 765"/>
          <p:cNvSpPr/>
          <p:nvPr/>
        </p:nvSpPr>
        <p:spPr>
          <a:xfrm>
            <a:off x="7257430" y="2974378"/>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sp>
        <p:nvSpPr>
          <p:cNvPr id="766" name="Shape 766"/>
          <p:cNvSpPr/>
          <p:nvPr/>
        </p:nvSpPr>
        <p:spPr>
          <a:xfrm>
            <a:off x="7512230" y="2974378"/>
            <a:ext cx="185100" cy="171300"/>
          </a:xfrm>
          <a:prstGeom prst="ellipse">
            <a:avLst/>
          </a:prstGeom>
          <a:solidFill>
            <a:srgbClr val="F9CB9C"/>
          </a:solidFill>
          <a:ln>
            <a:noFill/>
          </a:ln>
        </p:spPr>
        <p:txBody>
          <a:bodyPr anchorCtr="0" anchor="ctr" bIns="91425" lIns="91425" rIns="91425" wrap="square" tIns="91425">
            <a:noAutofit/>
          </a:bodyPr>
          <a:lstStyle/>
          <a:p>
            <a:pPr lvl="0">
              <a:spcBef>
                <a:spcPts val="0"/>
              </a:spcBef>
              <a:buNone/>
            </a:pPr>
            <a:r>
              <a:t/>
            </a:r>
            <a:endParaRPr/>
          </a:p>
        </p:txBody>
      </p:sp>
      <p:cxnSp>
        <p:nvCxnSpPr>
          <p:cNvPr id="767" name="Shape 767"/>
          <p:cNvCxnSpPr>
            <a:endCxn id="758" idx="0"/>
          </p:cNvCxnSpPr>
          <p:nvPr/>
        </p:nvCxnSpPr>
        <p:spPr>
          <a:xfrm flipH="1" rot="-5400000">
            <a:off x="7966673" y="2652669"/>
            <a:ext cx="99900" cy="12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768" name="Shape 768"/>
          <p:cNvCxnSpPr>
            <a:endCxn id="759" idx="0"/>
          </p:cNvCxnSpPr>
          <p:nvPr/>
        </p:nvCxnSpPr>
        <p:spPr>
          <a:xfrm>
            <a:off x="8017266" y="2603319"/>
            <a:ext cx="285000" cy="99900"/>
          </a:xfrm>
          <a:prstGeom prst="bentConnector2">
            <a:avLst/>
          </a:prstGeom>
          <a:noFill/>
          <a:ln cap="flat" cmpd="sng" w="9525">
            <a:solidFill>
              <a:srgbClr val="D9D9D9"/>
            </a:solidFill>
            <a:prstDash val="solid"/>
            <a:round/>
            <a:headEnd len="lg" w="lg" type="none"/>
            <a:tailEnd len="lg" w="lg" type="none"/>
          </a:ln>
        </p:spPr>
      </p:cxnSp>
      <p:cxnSp>
        <p:nvCxnSpPr>
          <p:cNvPr id="769" name="Shape 769"/>
          <p:cNvCxnSpPr>
            <a:stCxn id="757" idx="4"/>
            <a:endCxn id="760" idx="0"/>
          </p:cNvCxnSpPr>
          <p:nvPr/>
        </p:nvCxnSpPr>
        <p:spPr>
          <a:xfrm flipH="1" rot="-5400000">
            <a:off x="8210343" y="2356600"/>
            <a:ext cx="153300" cy="5400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70" name="Shape 770"/>
          <p:cNvCxnSpPr>
            <a:stCxn id="757" idx="4"/>
            <a:endCxn id="762" idx="0"/>
          </p:cNvCxnSpPr>
          <p:nvPr/>
        </p:nvCxnSpPr>
        <p:spPr>
          <a:xfrm rot="5400000">
            <a:off x="7797993" y="2484250"/>
            <a:ext cx="153300" cy="284700"/>
          </a:xfrm>
          <a:prstGeom prst="bentConnector3">
            <a:avLst>
              <a:gd fmla="val 49983" name="adj1"/>
            </a:avLst>
          </a:prstGeom>
          <a:noFill/>
          <a:ln cap="flat" cmpd="sng" w="9525">
            <a:solidFill>
              <a:srgbClr val="D9D9D9"/>
            </a:solidFill>
            <a:prstDash val="solid"/>
            <a:round/>
            <a:headEnd len="lg" w="lg" type="none"/>
            <a:tailEnd len="lg" w="lg" type="none"/>
          </a:ln>
        </p:spPr>
      </p:cxnSp>
      <p:cxnSp>
        <p:nvCxnSpPr>
          <p:cNvPr id="771" name="Shape 771"/>
          <p:cNvCxnSpPr>
            <a:endCxn id="761" idx="0"/>
          </p:cNvCxnSpPr>
          <p:nvPr/>
        </p:nvCxnSpPr>
        <p:spPr>
          <a:xfrm flipH="1">
            <a:off x="7477380" y="2603319"/>
            <a:ext cx="540000" cy="99900"/>
          </a:xfrm>
          <a:prstGeom prst="bentConnector2">
            <a:avLst/>
          </a:prstGeom>
          <a:noFill/>
          <a:ln cap="flat" cmpd="sng" w="9525">
            <a:solidFill>
              <a:srgbClr val="D9D9D9"/>
            </a:solidFill>
            <a:prstDash val="solid"/>
            <a:round/>
            <a:headEnd len="lg" w="lg" type="none"/>
            <a:tailEnd len="lg" w="lg" type="none"/>
          </a:ln>
        </p:spPr>
      </p:cxnSp>
      <p:cxnSp>
        <p:nvCxnSpPr>
          <p:cNvPr id="772" name="Shape 772"/>
          <p:cNvCxnSpPr>
            <a:stCxn id="761" idx="4"/>
            <a:endCxn id="765" idx="0"/>
          </p:cNvCxnSpPr>
          <p:nvPr/>
        </p:nvCxnSpPr>
        <p:spPr>
          <a:xfrm rot="5400000">
            <a:off x="7363680" y="2860719"/>
            <a:ext cx="99900" cy="127500"/>
          </a:xfrm>
          <a:prstGeom prst="bentConnector3">
            <a:avLst>
              <a:gd fmla="val 50046" name="adj1"/>
            </a:avLst>
          </a:prstGeom>
          <a:noFill/>
          <a:ln cap="flat" cmpd="sng" w="9525">
            <a:solidFill>
              <a:srgbClr val="D9D9D9"/>
            </a:solidFill>
            <a:prstDash val="solid"/>
            <a:round/>
            <a:headEnd len="lg" w="lg" type="none"/>
            <a:tailEnd len="lg" w="lg" type="none"/>
          </a:ln>
        </p:spPr>
      </p:cxnSp>
      <p:cxnSp>
        <p:nvCxnSpPr>
          <p:cNvPr id="773" name="Shape 773"/>
          <p:cNvCxnSpPr>
            <a:stCxn id="761" idx="4"/>
            <a:endCxn id="766" idx="0"/>
          </p:cNvCxnSpPr>
          <p:nvPr/>
        </p:nvCxnSpPr>
        <p:spPr>
          <a:xfrm flipH="1" rot="-5400000">
            <a:off x="7491180" y="2860719"/>
            <a:ext cx="99900" cy="127500"/>
          </a:xfrm>
          <a:prstGeom prst="bentConnector3">
            <a:avLst>
              <a:gd fmla="val 50046" name="adj1"/>
            </a:avLst>
          </a:prstGeom>
          <a:noFill/>
          <a:ln cap="flat" cmpd="sng" w="9525">
            <a:solidFill>
              <a:srgbClr val="D9D9D9"/>
            </a:solidFill>
            <a:prstDash val="solid"/>
            <a:round/>
            <a:headEnd len="lg" w="lg" type="none"/>
            <a:tailEnd len="lg" w="lg" type="none"/>
          </a:ln>
        </p:spPr>
      </p:cxnSp>
      <p:cxnSp>
        <p:nvCxnSpPr>
          <p:cNvPr id="774" name="Shape 774"/>
          <p:cNvCxnSpPr>
            <a:stCxn id="759" idx="4"/>
            <a:endCxn id="763" idx="0"/>
          </p:cNvCxnSpPr>
          <p:nvPr/>
        </p:nvCxnSpPr>
        <p:spPr>
          <a:xfrm rot="5400000">
            <a:off x="8188566" y="2860719"/>
            <a:ext cx="99900" cy="127500"/>
          </a:xfrm>
          <a:prstGeom prst="bentConnector3">
            <a:avLst>
              <a:gd fmla="val 50046" name="adj1"/>
            </a:avLst>
          </a:prstGeom>
          <a:noFill/>
          <a:ln cap="flat" cmpd="sng" w="9525">
            <a:solidFill>
              <a:srgbClr val="D9D9D9"/>
            </a:solidFill>
            <a:prstDash val="solid"/>
            <a:round/>
            <a:headEnd len="lg" w="lg" type="none"/>
            <a:tailEnd len="lg" w="lg" type="none"/>
          </a:ln>
        </p:spPr>
      </p:cxnSp>
      <p:cxnSp>
        <p:nvCxnSpPr>
          <p:cNvPr id="775" name="Shape 775"/>
          <p:cNvCxnSpPr>
            <a:stCxn id="759" idx="4"/>
            <a:endCxn id="764" idx="0"/>
          </p:cNvCxnSpPr>
          <p:nvPr/>
        </p:nvCxnSpPr>
        <p:spPr>
          <a:xfrm flipH="1" rot="-5400000">
            <a:off x="8316066" y="2860719"/>
            <a:ext cx="99900" cy="127500"/>
          </a:xfrm>
          <a:prstGeom prst="bentConnector3">
            <a:avLst>
              <a:gd fmla="val 50046" name="adj1"/>
            </a:avLst>
          </a:prstGeom>
          <a:noFill/>
          <a:ln cap="flat" cmpd="sng" w="9525">
            <a:solidFill>
              <a:srgbClr val="D9D9D9"/>
            </a:solidFill>
            <a:prstDash val="solid"/>
            <a:round/>
            <a:headEnd len="lg" w="lg" type="none"/>
            <a:tailEnd len="lg" w="lg" type="none"/>
          </a:ln>
        </p:spPr>
      </p:cxnSp>
      <p:sp>
        <p:nvSpPr>
          <p:cNvPr id="776" name="Shape 776"/>
          <p:cNvSpPr/>
          <p:nvPr/>
        </p:nvSpPr>
        <p:spPr>
          <a:xfrm>
            <a:off x="7843541" y="2974340"/>
            <a:ext cx="185100" cy="171300"/>
          </a:xfrm>
          <a:prstGeom prst="ellipse">
            <a:avLst/>
          </a:prstGeom>
          <a:solidFill>
            <a:srgbClr val="F9CB9C"/>
          </a:solidFill>
          <a:ln cap="flat" cmpd="sng" w="9525">
            <a:solidFill>
              <a:srgbClr val="00FF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777" name="Shape 777"/>
          <p:cNvCxnSpPr>
            <a:endCxn id="776" idx="0"/>
          </p:cNvCxnSpPr>
          <p:nvPr/>
        </p:nvCxnSpPr>
        <p:spPr>
          <a:xfrm rot="5400000">
            <a:off x="7926791" y="2883740"/>
            <a:ext cx="99900" cy="81300"/>
          </a:xfrm>
          <a:prstGeom prst="bentConnector3">
            <a:avLst>
              <a:gd fmla="val 50000" name="adj1"/>
            </a:avLst>
          </a:prstGeom>
          <a:noFill/>
          <a:ln cap="flat" cmpd="sng" w="9525">
            <a:solidFill>
              <a:srgbClr val="D9D9D9"/>
            </a:solidFill>
            <a:prstDash val="solid"/>
            <a:round/>
            <a:headEnd len="lg" w="lg" type="none"/>
            <a:tailEnd len="lg" w="lg" type="none"/>
          </a:ln>
        </p:spPr>
      </p:cxnSp>
      <p:cxnSp>
        <p:nvCxnSpPr>
          <p:cNvPr id="778" name="Shape 778"/>
          <p:cNvCxnSpPr/>
          <p:nvPr/>
        </p:nvCxnSpPr>
        <p:spPr>
          <a:xfrm flipH="1" rot="10800000">
            <a:off x="2122125" y="2844688"/>
            <a:ext cx="1438200" cy="14700"/>
          </a:xfrm>
          <a:prstGeom prst="straightConnector1">
            <a:avLst/>
          </a:prstGeom>
          <a:noFill/>
          <a:ln cap="flat" cmpd="sng" w="9525">
            <a:solidFill>
              <a:schemeClr val="dk2"/>
            </a:solidFill>
            <a:prstDash val="solid"/>
            <a:round/>
            <a:headEnd len="lg" w="lg" type="none"/>
            <a:tailEnd len="lg" w="lg" type="triangle"/>
          </a:ln>
        </p:spPr>
      </p:cxnSp>
      <p:cxnSp>
        <p:nvCxnSpPr>
          <p:cNvPr id="779" name="Shape 779"/>
          <p:cNvCxnSpPr/>
          <p:nvPr/>
        </p:nvCxnSpPr>
        <p:spPr>
          <a:xfrm flipH="1" rot="10800000">
            <a:off x="5502325" y="2848438"/>
            <a:ext cx="1606800" cy="7200"/>
          </a:xfrm>
          <a:prstGeom prst="straightConnector1">
            <a:avLst/>
          </a:prstGeom>
          <a:noFill/>
          <a:ln cap="flat" cmpd="sng" w="9525">
            <a:solidFill>
              <a:schemeClr val="dk2"/>
            </a:solidFill>
            <a:prstDash val="dash"/>
            <a:round/>
            <a:headEnd len="lg" w="lg" type="none"/>
            <a:tailEnd len="lg" w="lg" type="triangle"/>
          </a:ln>
        </p:spPr>
      </p:cxnSp>
      <p:sp>
        <p:nvSpPr>
          <p:cNvPr id="780" name="Shape 780"/>
          <p:cNvSpPr/>
          <p:nvPr/>
        </p:nvSpPr>
        <p:spPr>
          <a:xfrm rot="5400000">
            <a:off x="4429375" y="-1968875"/>
            <a:ext cx="210300" cy="8159100"/>
          </a:xfrm>
          <a:prstGeom prst="leftBrace">
            <a:avLst>
              <a:gd fmla="val 8333" name="adj1"/>
              <a:gd fmla="val 50000" name="adj2"/>
            </a:avLst>
          </a:prstGeom>
          <a:noFill/>
          <a:ln cap="flat" cmpd="sng" w="19050">
            <a:solidFill>
              <a:srgbClr val="D9D9D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781" name="Shape 781"/>
          <p:cNvSpPr/>
          <p:nvPr/>
        </p:nvSpPr>
        <p:spPr>
          <a:xfrm rot="5400000">
            <a:off x="6464250" y="1377100"/>
            <a:ext cx="210300" cy="4289700"/>
          </a:xfrm>
          <a:prstGeom prst="leftBrace">
            <a:avLst>
              <a:gd fmla="val 0" name="adj1"/>
              <a:gd fmla="val 50000" name="adj2"/>
            </a:avLst>
          </a:prstGeom>
          <a:noFill/>
          <a:ln cap="flat" cmpd="sng" w="19050">
            <a:solidFill>
              <a:srgbClr val="D9D9D9"/>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782" name="Shape 782"/>
          <p:cNvSpPr txBox="1"/>
          <p:nvPr/>
        </p:nvSpPr>
        <p:spPr>
          <a:xfrm>
            <a:off x="5608650" y="3567595"/>
            <a:ext cx="1921500" cy="318900"/>
          </a:xfrm>
          <a:prstGeom prst="rect">
            <a:avLst/>
          </a:prstGeom>
          <a:noFill/>
          <a:ln>
            <a:noFill/>
          </a:ln>
        </p:spPr>
        <p:txBody>
          <a:bodyPr anchorCtr="0" anchor="t" bIns="91425" lIns="91425" rIns="91425" wrap="square" tIns="91425">
            <a:noAutofit/>
          </a:bodyPr>
          <a:lstStyle/>
          <a:p>
            <a:pPr lvl="0" rtl="0" algn="ctr">
              <a:spcBef>
                <a:spcPts val="0"/>
              </a:spcBef>
              <a:buNone/>
            </a:pPr>
            <a:r>
              <a:rPr b="1" lang="en"/>
              <a:t>Moderation</a:t>
            </a:r>
          </a:p>
        </p:txBody>
      </p:sp>
      <p:sp>
        <p:nvSpPr>
          <p:cNvPr id="783" name="Shape 783"/>
          <p:cNvSpPr txBox="1"/>
          <p:nvPr/>
        </p:nvSpPr>
        <p:spPr>
          <a:xfrm>
            <a:off x="4281825" y="3779688"/>
            <a:ext cx="4417200" cy="1090800"/>
          </a:xfrm>
          <a:prstGeom prst="rect">
            <a:avLst/>
          </a:prstGeom>
          <a:noFill/>
          <a:ln>
            <a:noFill/>
          </a:ln>
        </p:spPr>
        <p:txBody>
          <a:bodyPr anchorCtr="0" anchor="ctr" bIns="91425" lIns="91425" rIns="91425" wrap="square" tIns="91425">
            <a:noAutofit/>
          </a:bodyPr>
          <a:lstStyle/>
          <a:p>
            <a:pPr indent="-285750" lvl="0" marL="457200" rtl="0">
              <a:lnSpc>
                <a:spcPct val="100000"/>
              </a:lnSpc>
              <a:spcBef>
                <a:spcPts val="0"/>
              </a:spcBef>
              <a:buSzPct val="100000"/>
              <a:buAutoNum type="arabicPeriod"/>
            </a:pPr>
            <a:r>
              <a:rPr b="1" lang="en" sz="900">
                <a:latin typeface="Proxima Nova"/>
                <a:ea typeface="Proxima Nova"/>
                <a:cs typeface="Proxima Nova"/>
                <a:sym typeface="Proxima Nova"/>
              </a:rPr>
              <a:t>Migration Manager</a:t>
            </a:r>
            <a:r>
              <a:rPr lang="en" sz="900">
                <a:latin typeface="Proxima Nova"/>
                <a:ea typeface="Proxima Nova"/>
                <a:cs typeface="Proxima Nova"/>
                <a:sym typeface="Proxima Nova"/>
              </a:rPr>
              <a:t> performs migration </a:t>
            </a:r>
            <a:r>
              <a:rPr b="1" lang="en" sz="900">
                <a:solidFill>
                  <a:srgbClr val="3D85C6"/>
                </a:solidFill>
                <a:latin typeface="Proxima Nova"/>
                <a:ea typeface="Proxima Nova"/>
                <a:cs typeface="Proxima Nova"/>
                <a:sym typeface="Proxima Nova"/>
              </a:rPr>
              <a:t>Legacy</a:t>
            </a:r>
            <a:r>
              <a:rPr b="1" lang="en" sz="900">
                <a:latin typeface="Proxima Nova"/>
                <a:ea typeface="Proxima Nova"/>
                <a:cs typeface="Proxima Nova"/>
                <a:sym typeface="Proxima Nova"/>
              </a:rPr>
              <a:t> - </a:t>
            </a:r>
            <a:r>
              <a:rPr b="1" lang="en" sz="900">
                <a:solidFill>
                  <a:srgbClr val="999999"/>
                </a:solidFill>
                <a:latin typeface="Proxima Nova"/>
                <a:ea typeface="Proxima Nova"/>
                <a:cs typeface="Proxima Nova"/>
                <a:sym typeface="Proxima Nova"/>
              </a:rPr>
              <a:t>Holding</a:t>
            </a:r>
            <a:r>
              <a:rPr lang="en" sz="900">
                <a:latin typeface="Proxima Nova"/>
                <a:ea typeface="Proxima Nova"/>
                <a:cs typeface="Proxima Nova"/>
                <a:sym typeface="Proxima Nova"/>
              </a:rPr>
              <a:t> of </a:t>
            </a:r>
            <a:r>
              <a:rPr i="1" lang="en" sz="900">
                <a:latin typeface="Proxima Nova"/>
                <a:ea typeface="Proxima Nova"/>
                <a:cs typeface="Proxima Nova"/>
                <a:sym typeface="Proxima Nova"/>
              </a:rPr>
              <a:t>Topic X</a:t>
            </a:r>
          </a:p>
          <a:p>
            <a:pPr indent="-285750" lvl="0" marL="457200" rtl="0">
              <a:lnSpc>
                <a:spcPct val="100000"/>
              </a:lnSpc>
              <a:spcBef>
                <a:spcPts val="0"/>
              </a:spcBef>
              <a:buSzPct val="100000"/>
              <a:buAutoNum type="arabicPeriod"/>
            </a:pPr>
            <a:r>
              <a:rPr b="1" lang="en" sz="900">
                <a:latin typeface="Proxima Nova"/>
                <a:ea typeface="Proxima Nova"/>
                <a:cs typeface="Proxima Nova"/>
                <a:sym typeface="Proxima Nova"/>
              </a:rPr>
              <a:t>Migration Manager</a:t>
            </a:r>
            <a:r>
              <a:rPr lang="en" sz="900">
                <a:latin typeface="Proxima Nova"/>
                <a:ea typeface="Proxima Nova"/>
                <a:cs typeface="Proxima Nova"/>
                <a:sym typeface="Proxima Nova"/>
              </a:rPr>
              <a:t> assigns </a:t>
            </a:r>
            <a:r>
              <a:rPr b="1" lang="en" sz="900">
                <a:latin typeface="Proxima Nova"/>
                <a:ea typeface="Proxima Nova"/>
                <a:cs typeface="Proxima Nova"/>
                <a:sym typeface="Proxima Nova"/>
              </a:rPr>
              <a:t>Topic Manager</a:t>
            </a:r>
            <a:r>
              <a:rPr lang="en" sz="900">
                <a:latin typeface="Proxima Nova"/>
                <a:ea typeface="Proxima Nova"/>
                <a:cs typeface="Proxima Nova"/>
                <a:sym typeface="Proxima Nova"/>
              </a:rPr>
              <a:t> role for </a:t>
            </a:r>
            <a:r>
              <a:rPr i="1" lang="en" sz="900">
                <a:latin typeface="Proxima Nova"/>
                <a:ea typeface="Proxima Nova"/>
                <a:cs typeface="Proxima Nova"/>
                <a:sym typeface="Proxima Nova"/>
              </a:rPr>
              <a:t>Topic X</a:t>
            </a:r>
          </a:p>
          <a:p>
            <a:pPr indent="-285750" lvl="0" marL="457200" rtl="0">
              <a:lnSpc>
                <a:spcPct val="100000"/>
              </a:lnSpc>
              <a:spcBef>
                <a:spcPts val="0"/>
              </a:spcBef>
              <a:buSzPct val="100000"/>
              <a:buAutoNum type="arabicPeriod"/>
            </a:pPr>
            <a:r>
              <a:rPr b="1" lang="en" sz="900">
                <a:latin typeface="Proxima Nova"/>
                <a:ea typeface="Proxima Nova"/>
                <a:cs typeface="Proxima Nova"/>
                <a:sym typeface="Proxima Nova"/>
              </a:rPr>
              <a:t>Topic </a:t>
            </a:r>
            <a:r>
              <a:rPr b="1" lang="en" sz="900">
                <a:latin typeface="Proxima Nova"/>
                <a:ea typeface="Proxima Nova"/>
                <a:cs typeface="Proxima Nova"/>
                <a:sym typeface="Proxima Nova"/>
              </a:rPr>
              <a:t>X </a:t>
            </a:r>
            <a:r>
              <a:rPr b="1" lang="en" sz="900">
                <a:latin typeface="Proxima Nova"/>
                <a:ea typeface="Proxima Nova"/>
                <a:cs typeface="Proxima Nova"/>
                <a:sym typeface="Proxima Nova"/>
              </a:rPr>
              <a:t>Manager</a:t>
            </a:r>
            <a:r>
              <a:rPr lang="en" sz="900">
                <a:latin typeface="Proxima Nova"/>
                <a:ea typeface="Proxima Nova"/>
                <a:cs typeface="Proxima Nova"/>
                <a:sym typeface="Proxima Nova"/>
              </a:rPr>
              <a:t> names other </a:t>
            </a:r>
            <a:r>
              <a:rPr b="1" lang="en" sz="900">
                <a:latin typeface="Proxima Nova"/>
                <a:ea typeface="Proxima Nova"/>
                <a:cs typeface="Proxima Nova"/>
                <a:sym typeface="Proxima Nova"/>
              </a:rPr>
              <a:t>Topic X Members</a:t>
            </a:r>
          </a:p>
          <a:p>
            <a:pPr indent="-285750" lvl="0" marL="457200" rtl="0">
              <a:lnSpc>
                <a:spcPct val="100000"/>
              </a:lnSpc>
              <a:spcBef>
                <a:spcPts val="0"/>
              </a:spcBef>
              <a:buSzPct val="100000"/>
              <a:buAutoNum type="arabicPeriod"/>
            </a:pPr>
            <a:r>
              <a:rPr b="1" lang="en" sz="900">
                <a:latin typeface="Proxima Nova"/>
                <a:ea typeface="Proxima Nova"/>
                <a:cs typeface="Proxima Nova"/>
                <a:sym typeface="Proxima Nova"/>
              </a:rPr>
              <a:t>Topic X Members</a:t>
            </a:r>
            <a:r>
              <a:rPr lang="en" sz="900">
                <a:latin typeface="Proxima Nova"/>
                <a:ea typeface="Proxima Nova"/>
                <a:cs typeface="Proxima Nova"/>
                <a:sym typeface="Proxima Nova"/>
              </a:rPr>
              <a:t> perform content moderation on </a:t>
            </a:r>
            <a:r>
              <a:rPr i="1" lang="en" sz="900">
                <a:latin typeface="Proxima Nova"/>
                <a:ea typeface="Proxima Nova"/>
                <a:cs typeface="Proxima Nova"/>
                <a:sym typeface="Proxima Nova"/>
              </a:rPr>
              <a:t>Topic X</a:t>
            </a:r>
          </a:p>
          <a:p>
            <a:pPr indent="-285750" lvl="0" marL="457200" rtl="0">
              <a:lnSpc>
                <a:spcPct val="100000"/>
              </a:lnSpc>
              <a:spcBef>
                <a:spcPts val="0"/>
              </a:spcBef>
              <a:buSzPct val="100000"/>
              <a:buAutoNum type="arabicPeriod"/>
            </a:pPr>
            <a:r>
              <a:rPr b="1" lang="en" sz="900">
                <a:latin typeface="Proxima Nova"/>
                <a:ea typeface="Proxima Nova"/>
                <a:cs typeface="Proxima Nova"/>
                <a:sym typeface="Proxima Nova"/>
              </a:rPr>
              <a:t>Topic X Manager</a:t>
            </a:r>
            <a:r>
              <a:rPr lang="en" sz="900">
                <a:latin typeface="Proxima Nova"/>
                <a:ea typeface="Proxima Nova"/>
                <a:cs typeface="Proxima Nova"/>
                <a:sym typeface="Proxima Nova"/>
              </a:rPr>
              <a:t> informs </a:t>
            </a:r>
            <a:r>
              <a:rPr b="1" lang="en" sz="900">
                <a:latin typeface="Proxima Nova"/>
                <a:ea typeface="Proxima Nova"/>
                <a:cs typeface="Proxima Nova"/>
                <a:sym typeface="Proxima Nova"/>
              </a:rPr>
              <a:t>Migration Manager</a:t>
            </a:r>
            <a:r>
              <a:rPr lang="en" sz="900">
                <a:latin typeface="Proxima Nova"/>
                <a:ea typeface="Proxima Nova"/>
                <a:cs typeface="Proxima Nova"/>
                <a:sym typeface="Proxima Nova"/>
              </a:rPr>
              <a:t> that </a:t>
            </a:r>
            <a:r>
              <a:rPr i="1" lang="en" sz="900">
                <a:latin typeface="Proxima Nova"/>
                <a:ea typeface="Proxima Nova"/>
                <a:cs typeface="Proxima Nova"/>
                <a:sym typeface="Proxima Nova"/>
              </a:rPr>
              <a:t>Topic X</a:t>
            </a:r>
            <a:r>
              <a:rPr lang="en" sz="900">
                <a:latin typeface="Proxima Nova"/>
                <a:ea typeface="Proxima Nova"/>
                <a:cs typeface="Proxima Nova"/>
                <a:sym typeface="Proxima Nova"/>
              </a:rPr>
              <a:t> is ready</a:t>
            </a:r>
          </a:p>
          <a:p>
            <a:pPr indent="-285750" lvl="0" marL="457200" rtl="0">
              <a:lnSpc>
                <a:spcPct val="100000"/>
              </a:lnSpc>
              <a:spcBef>
                <a:spcPts val="0"/>
              </a:spcBef>
              <a:buSzPct val="100000"/>
              <a:buAutoNum type="arabicPeriod"/>
            </a:pPr>
            <a:r>
              <a:rPr b="1" lang="en" sz="900">
                <a:latin typeface="Proxima Nova"/>
                <a:ea typeface="Proxima Nova"/>
                <a:cs typeface="Proxima Nova"/>
                <a:sym typeface="Proxima Nova"/>
              </a:rPr>
              <a:t>Migration Manager</a:t>
            </a:r>
            <a:r>
              <a:rPr lang="en" sz="900">
                <a:latin typeface="Proxima Nova"/>
                <a:ea typeface="Proxima Nova"/>
                <a:cs typeface="Proxima Nova"/>
                <a:sym typeface="Proxima Nova"/>
              </a:rPr>
              <a:t> performs migration </a:t>
            </a:r>
            <a:r>
              <a:rPr b="1" lang="en" sz="900">
                <a:solidFill>
                  <a:srgbClr val="999999"/>
                </a:solidFill>
                <a:latin typeface="Proxima Nova"/>
                <a:ea typeface="Proxima Nova"/>
                <a:cs typeface="Proxima Nova"/>
                <a:sym typeface="Proxima Nova"/>
              </a:rPr>
              <a:t>Holding</a:t>
            </a:r>
            <a:r>
              <a:rPr lang="en" sz="900">
                <a:latin typeface="Proxima Nova"/>
                <a:ea typeface="Proxima Nova"/>
                <a:cs typeface="Proxima Nova"/>
                <a:sym typeface="Proxima Nova"/>
              </a:rPr>
              <a:t> -</a:t>
            </a:r>
            <a:r>
              <a:rPr lang="en" sz="900">
                <a:latin typeface="Proxima Nova"/>
                <a:ea typeface="Proxima Nova"/>
                <a:cs typeface="Proxima Nova"/>
                <a:sym typeface="Proxima Nova"/>
              </a:rPr>
              <a:t> </a:t>
            </a:r>
            <a:r>
              <a:rPr b="1" lang="en" sz="900">
                <a:solidFill>
                  <a:srgbClr val="003B71"/>
                </a:solidFill>
                <a:latin typeface="Proxima Nova"/>
                <a:ea typeface="Proxima Nova"/>
                <a:cs typeface="Proxima Nova"/>
                <a:sym typeface="Proxima Nova"/>
              </a:rPr>
              <a:t>Production</a:t>
            </a:r>
            <a:r>
              <a:rPr lang="en" sz="900">
                <a:latin typeface="Proxima Nova"/>
                <a:ea typeface="Proxima Nova"/>
                <a:cs typeface="Proxima Nova"/>
                <a:sym typeface="Proxima Nova"/>
              </a:rPr>
              <a:t> of Topic X</a:t>
            </a:r>
          </a:p>
        </p:txBody>
      </p:sp>
      <p:sp>
        <p:nvSpPr>
          <p:cNvPr id="784" name="Shape 784"/>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Content Migration</a:t>
            </a:r>
          </a:p>
        </p:txBody>
      </p:sp>
      <p:cxnSp>
        <p:nvCxnSpPr>
          <p:cNvPr id="785" name="Shape 785"/>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The Problems</a:t>
            </a:r>
          </a:p>
        </p:txBody>
      </p:sp>
      <p:sp>
        <p:nvSpPr>
          <p:cNvPr id="82" name="Shape 82"/>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83" name="Shape 83"/>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
        <p:nvSpPr>
          <p:cNvPr id="84" name="Shape 84"/>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Outdated and bloated content</a:t>
            </a:r>
          </a:p>
          <a:p>
            <a:pPr lvl="0" rtl="0">
              <a:lnSpc>
                <a:spcPct val="150000"/>
              </a:lnSpc>
              <a:spcBef>
                <a:spcPts val="0"/>
              </a:spcBef>
              <a:buNone/>
            </a:pPr>
            <a:r>
              <a:rPr lang="en" sz="1800">
                <a:solidFill>
                  <a:schemeClr val="dk1"/>
                </a:solidFill>
                <a:latin typeface="Proxima Nova"/>
                <a:ea typeface="Proxima Nova"/>
                <a:cs typeface="Proxima Nova"/>
                <a:sym typeface="Proxima Nova"/>
              </a:rPr>
              <a:t>Problematic information architecture</a:t>
            </a:r>
          </a:p>
          <a:p>
            <a:pPr lvl="0" rtl="0">
              <a:lnSpc>
                <a:spcPct val="150000"/>
              </a:lnSpc>
              <a:spcBef>
                <a:spcPts val="0"/>
              </a:spcBef>
              <a:buNone/>
            </a:pPr>
            <a:r>
              <a:rPr lang="en" sz="1800">
                <a:solidFill>
                  <a:schemeClr val="dk1"/>
                </a:solidFill>
                <a:latin typeface="Proxima Nova"/>
                <a:ea typeface="Proxima Nova"/>
                <a:cs typeface="Proxima Nova"/>
                <a:sym typeface="Proxima Nova"/>
              </a:rPr>
              <a:t>Out of maintenance CMS</a:t>
            </a:r>
          </a:p>
          <a:p>
            <a:pPr lvl="0" rtl="0">
              <a:lnSpc>
                <a:spcPct val="150000"/>
              </a:lnSpc>
              <a:spcBef>
                <a:spcPts val="0"/>
              </a:spcBef>
              <a:buNone/>
            </a:pPr>
            <a:r>
              <a:rPr lang="en" sz="1800">
                <a:solidFill>
                  <a:schemeClr val="dk1"/>
                </a:solidFill>
                <a:latin typeface="Proxima Nova"/>
                <a:ea typeface="Proxima Nova"/>
                <a:cs typeface="Proxima Nova"/>
                <a:sym typeface="Proxima Nova"/>
              </a:rPr>
              <a:t>Custom-built, self-hosted infrastructure</a:t>
            </a:r>
          </a:p>
          <a:p>
            <a:pPr lvl="0" rtl="0">
              <a:lnSpc>
                <a:spcPct val="150000"/>
              </a:lnSpc>
              <a:spcBef>
                <a:spcPts val="0"/>
              </a:spcBef>
              <a:buNone/>
            </a:pPr>
            <a:r>
              <a:rPr lang="en" sz="1800">
                <a:solidFill>
                  <a:schemeClr val="dk1"/>
                </a:solidFill>
                <a:latin typeface="Proxima Nova"/>
                <a:ea typeface="Proxima Nova"/>
                <a:cs typeface="Proxima Nova"/>
                <a:sym typeface="Proxima Nova"/>
              </a:rPr>
              <a:t>No process for evolving web presence</a:t>
            </a:r>
          </a:p>
          <a:p>
            <a:pPr lvl="0" rtl="0">
              <a:lnSpc>
                <a:spcPct val="150000"/>
              </a:lnSpc>
              <a:spcBef>
                <a:spcPts val="0"/>
              </a:spcBef>
              <a:buNone/>
            </a:pPr>
            <a:r>
              <a:rPr lang="en" sz="1800">
                <a:solidFill>
                  <a:schemeClr val="dk1"/>
                </a:solidFill>
                <a:latin typeface="Proxima Nova"/>
                <a:ea typeface="Proxima Nova"/>
                <a:cs typeface="Proxima Nova"/>
                <a:sym typeface="Proxima Nova"/>
              </a:rPr>
              <a:t>No product champion for web</a:t>
            </a:r>
          </a:p>
        </p:txBody>
      </p:sp>
      <p:pic>
        <p:nvPicPr>
          <p:cNvPr id="85" name="Shape 85"/>
          <p:cNvPicPr preferRelativeResize="0"/>
          <p:nvPr/>
        </p:nvPicPr>
        <p:blipFill>
          <a:blip r:embed="rId3">
            <a:alphaModFix/>
          </a:blip>
          <a:stretch>
            <a:fillRect/>
          </a:stretch>
        </p:blipFill>
        <p:spPr>
          <a:xfrm>
            <a:off x="4849451" y="1463975"/>
            <a:ext cx="4066900" cy="3223250"/>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Shape 790"/>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791" name="Shape 791"/>
          <p:cNvSpPr/>
          <p:nvPr/>
        </p:nvSpPr>
        <p:spPr>
          <a:xfrm>
            <a:off x="419850" y="1264075"/>
            <a:ext cx="1435500" cy="375900"/>
          </a:xfrm>
          <a:prstGeom prst="roundRect">
            <a:avLst>
              <a:gd fmla="val 16667" name="adj"/>
            </a:avLst>
          </a:prstGeom>
          <a:solidFill>
            <a:srgbClr val="3D85C6"/>
          </a:solidFill>
          <a:ln>
            <a:noFill/>
          </a:ln>
        </p:spPr>
        <p:txBody>
          <a:bodyPr anchorCtr="0" anchor="ctr" bIns="91425" lIns="91425" rIns="91425" wrap="square" tIns="91425">
            <a:noAutofit/>
          </a:bodyPr>
          <a:lstStyle/>
          <a:p>
            <a:pPr lvl="0" algn="ctr">
              <a:spcBef>
                <a:spcPts val="0"/>
              </a:spcBef>
              <a:buNone/>
            </a:pPr>
            <a:r>
              <a:rPr b="1" lang="en">
                <a:solidFill>
                  <a:srgbClr val="FFFFFF"/>
                </a:solidFill>
              </a:rPr>
              <a:t>LEGACY</a:t>
            </a:r>
          </a:p>
        </p:txBody>
      </p:sp>
      <p:sp>
        <p:nvSpPr>
          <p:cNvPr id="792" name="Shape 792"/>
          <p:cNvSpPr/>
          <p:nvPr/>
        </p:nvSpPr>
        <p:spPr>
          <a:xfrm>
            <a:off x="4150038" y="965875"/>
            <a:ext cx="843900" cy="972300"/>
          </a:xfrm>
          <a:prstGeom prst="foldedCorner">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b="1" lang="en"/>
              <a:t>CSV </a:t>
            </a:r>
            <a:r>
              <a:rPr b="1" lang="en" sz="1000"/>
              <a:t>FILE</a:t>
            </a:r>
          </a:p>
        </p:txBody>
      </p:sp>
      <p:sp>
        <p:nvSpPr>
          <p:cNvPr id="793" name="Shape 793"/>
          <p:cNvSpPr/>
          <p:nvPr/>
        </p:nvSpPr>
        <p:spPr>
          <a:xfrm>
            <a:off x="7263525" y="1264075"/>
            <a:ext cx="1435500" cy="375900"/>
          </a:xfrm>
          <a:prstGeom prst="roundRect">
            <a:avLst>
              <a:gd fmla="val 16667" name="adj"/>
            </a:avLst>
          </a:prstGeom>
          <a:solidFill>
            <a:srgbClr val="003B71"/>
          </a:solidFill>
          <a:ln>
            <a:noFill/>
          </a:ln>
        </p:spPr>
        <p:txBody>
          <a:bodyPr anchorCtr="0" anchor="ctr" bIns="91425" lIns="91425" rIns="91425" wrap="square" tIns="91425">
            <a:noAutofit/>
          </a:bodyPr>
          <a:lstStyle/>
          <a:p>
            <a:pPr lvl="0" rtl="0" algn="ctr">
              <a:spcBef>
                <a:spcPts val="0"/>
              </a:spcBef>
              <a:buNone/>
            </a:pPr>
            <a:r>
              <a:rPr b="1" lang="en">
                <a:solidFill>
                  <a:srgbClr val="FFFFFF"/>
                </a:solidFill>
              </a:rPr>
              <a:t>WWW</a:t>
            </a:r>
          </a:p>
        </p:txBody>
      </p:sp>
      <p:cxnSp>
        <p:nvCxnSpPr>
          <p:cNvPr id="794" name="Shape 794"/>
          <p:cNvCxnSpPr>
            <a:stCxn id="792" idx="3"/>
            <a:endCxn id="793" idx="1"/>
          </p:cNvCxnSpPr>
          <p:nvPr/>
        </p:nvCxnSpPr>
        <p:spPr>
          <a:xfrm>
            <a:off x="4993938" y="1452025"/>
            <a:ext cx="2269500" cy="0"/>
          </a:xfrm>
          <a:prstGeom prst="straightConnector1">
            <a:avLst/>
          </a:prstGeom>
          <a:noFill/>
          <a:ln cap="flat" cmpd="sng" w="38100">
            <a:solidFill>
              <a:schemeClr val="dk2"/>
            </a:solidFill>
            <a:prstDash val="solid"/>
            <a:round/>
            <a:headEnd len="lg" w="lg" type="none"/>
            <a:tailEnd len="lg" w="lg" type="triangle"/>
          </a:ln>
        </p:spPr>
      </p:cxnSp>
      <p:cxnSp>
        <p:nvCxnSpPr>
          <p:cNvPr id="795" name="Shape 795"/>
          <p:cNvCxnSpPr>
            <a:stCxn id="791" idx="3"/>
            <a:endCxn id="792" idx="1"/>
          </p:cNvCxnSpPr>
          <p:nvPr/>
        </p:nvCxnSpPr>
        <p:spPr>
          <a:xfrm>
            <a:off x="1855350" y="1452025"/>
            <a:ext cx="2294700" cy="0"/>
          </a:xfrm>
          <a:prstGeom prst="straightConnector1">
            <a:avLst/>
          </a:prstGeom>
          <a:noFill/>
          <a:ln cap="flat" cmpd="sng" w="38100">
            <a:solidFill>
              <a:schemeClr val="dk2"/>
            </a:solidFill>
            <a:prstDash val="solid"/>
            <a:round/>
            <a:headEnd len="lg" w="lg" type="none"/>
            <a:tailEnd len="lg" w="lg" type="triangle"/>
          </a:ln>
        </p:spPr>
      </p:cxnSp>
      <p:sp>
        <p:nvSpPr>
          <p:cNvPr id="796" name="Shape 796"/>
          <p:cNvSpPr/>
          <p:nvPr/>
        </p:nvSpPr>
        <p:spPr>
          <a:xfrm>
            <a:off x="2311825" y="1312675"/>
            <a:ext cx="1191000" cy="278700"/>
          </a:xfrm>
          <a:prstGeom prst="roundRect">
            <a:avLst>
              <a:gd fmla="val 50000" name="adj"/>
            </a:avLst>
          </a:prstGeom>
          <a:solidFill>
            <a:srgbClr val="E69138"/>
          </a:solidFill>
          <a:ln>
            <a:noFill/>
          </a:ln>
        </p:spPr>
        <p:txBody>
          <a:bodyPr anchorCtr="0" anchor="ctr" bIns="91425" lIns="91425" rIns="91425" wrap="square" tIns="91425">
            <a:noAutofit/>
          </a:bodyPr>
          <a:lstStyle/>
          <a:p>
            <a:pPr lvl="0" algn="ctr">
              <a:spcBef>
                <a:spcPts val="0"/>
              </a:spcBef>
              <a:buNone/>
            </a:pPr>
            <a:r>
              <a:rPr b="1" lang="en" sz="1200">
                <a:solidFill>
                  <a:srgbClr val="FFFFFF"/>
                </a:solidFill>
              </a:rPr>
              <a:t>CRAWLER</a:t>
            </a:r>
          </a:p>
        </p:txBody>
      </p:sp>
      <p:sp>
        <p:nvSpPr>
          <p:cNvPr id="797" name="Shape 797"/>
          <p:cNvSpPr/>
          <p:nvPr/>
        </p:nvSpPr>
        <p:spPr>
          <a:xfrm>
            <a:off x="5467200" y="1312675"/>
            <a:ext cx="1191000" cy="278700"/>
          </a:xfrm>
          <a:prstGeom prst="roundRect">
            <a:avLst>
              <a:gd fmla="val 50000" name="adj"/>
            </a:avLst>
          </a:prstGeom>
          <a:solidFill>
            <a:srgbClr val="E69138"/>
          </a:solidFill>
          <a:ln>
            <a:noFill/>
          </a:ln>
        </p:spPr>
        <p:txBody>
          <a:bodyPr anchorCtr="0" anchor="ctr" bIns="91425" lIns="91425" rIns="91425" wrap="square" tIns="91425">
            <a:noAutofit/>
          </a:bodyPr>
          <a:lstStyle/>
          <a:p>
            <a:pPr lvl="0" rtl="0" algn="ctr">
              <a:spcBef>
                <a:spcPts val="0"/>
              </a:spcBef>
              <a:buNone/>
            </a:pPr>
            <a:r>
              <a:rPr b="1" lang="en" sz="1200">
                <a:solidFill>
                  <a:srgbClr val="FFFFFF"/>
                </a:solidFill>
              </a:rPr>
              <a:t>MIGRATION</a:t>
            </a:r>
          </a:p>
        </p:txBody>
      </p:sp>
      <p:sp>
        <p:nvSpPr>
          <p:cNvPr id="798" name="Shape 798"/>
          <p:cNvSpPr txBox="1"/>
          <p:nvPr/>
        </p:nvSpPr>
        <p:spPr>
          <a:xfrm>
            <a:off x="4150050" y="1938175"/>
            <a:ext cx="843900" cy="375900"/>
          </a:xfrm>
          <a:prstGeom prst="rect">
            <a:avLst/>
          </a:prstGeom>
          <a:noFill/>
          <a:ln>
            <a:noFill/>
          </a:ln>
        </p:spPr>
        <p:txBody>
          <a:bodyPr anchorCtr="0" anchor="t" bIns="91425" lIns="91425" rIns="91425" wrap="square" tIns="91425">
            <a:noAutofit/>
          </a:bodyPr>
          <a:lstStyle/>
          <a:p>
            <a:pPr lvl="0" algn="ctr">
              <a:lnSpc>
                <a:spcPct val="100000"/>
              </a:lnSpc>
              <a:spcBef>
                <a:spcPts val="0"/>
              </a:spcBef>
              <a:buNone/>
            </a:pPr>
            <a:r>
              <a:rPr b="1" lang="en" sz="1200"/>
              <a:t>33K</a:t>
            </a:r>
          </a:p>
        </p:txBody>
      </p:sp>
      <p:sp>
        <p:nvSpPr>
          <p:cNvPr id="799" name="Shape 799"/>
          <p:cNvSpPr/>
          <p:nvPr/>
        </p:nvSpPr>
        <p:spPr>
          <a:xfrm rot="-5400000">
            <a:off x="7341050" y="1309825"/>
            <a:ext cx="887700" cy="1687500"/>
          </a:xfrm>
          <a:prstGeom prst="rightBrace">
            <a:avLst>
              <a:gd fmla="val 14053" name="adj1"/>
              <a:gd fmla="val 60874" name="adj2"/>
            </a:avLst>
          </a:prstGeom>
          <a:noFill/>
          <a:ln cap="flat" cmpd="sng" w="38100">
            <a:solidFill>
              <a:srgbClr val="999999"/>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solidFill>
                <a:srgbClr val="666666"/>
              </a:solidFill>
            </a:endParaRPr>
          </a:p>
        </p:txBody>
      </p:sp>
      <p:sp>
        <p:nvSpPr>
          <p:cNvPr id="800" name="Shape 800"/>
          <p:cNvSpPr/>
          <p:nvPr/>
        </p:nvSpPr>
        <p:spPr>
          <a:xfrm>
            <a:off x="6955250" y="2711175"/>
            <a:ext cx="1659300" cy="847500"/>
          </a:xfrm>
          <a:prstGeom prst="round1Rect">
            <a:avLst>
              <a:gd fmla="val 9085" name="adj"/>
            </a:avLst>
          </a:prstGeom>
          <a:solidFill>
            <a:srgbClr val="1155CC"/>
          </a:solidFill>
          <a:ln>
            <a:noFill/>
          </a:ln>
        </p:spPr>
        <p:txBody>
          <a:bodyPr anchorCtr="0" anchor="ctr" bIns="91425" lIns="91425" rIns="91425" wrap="square" tIns="91425">
            <a:noAutofit/>
          </a:bodyPr>
          <a:lstStyle/>
          <a:p>
            <a:pPr lvl="0">
              <a:spcBef>
                <a:spcPts val="0"/>
              </a:spcBef>
              <a:buNone/>
            </a:pPr>
            <a:r>
              <a:rPr b="1" lang="en" sz="1200">
                <a:solidFill>
                  <a:srgbClr val="FFFFFF"/>
                </a:solidFill>
                <a:latin typeface="Proxima Nova"/>
                <a:ea typeface="Proxima Nova"/>
                <a:cs typeface="Proxima Nova"/>
                <a:sym typeface="Proxima Nova"/>
              </a:rPr>
              <a:t>LEGACY CONTENT</a:t>
            </a:r>
          </a:p>
          <a:p>
            <a:pPr indent="-304800" lvl="0" marL="457200" rtl="0">
              <a:spcBef>
                <a:spcPts val="0"/>
              </a:spcBef>
              <a:buClr>
                <a:srgbClr val="FFFFFF"/>
              </a:buClr>
              <a:buSzPct val="100000"/>
              <a:buFont typeface="Proxima Nova"/>
              <a:buChar char="●"/>
            </a:pPr>
            <a:r>
              <a:rPr lang="en" sz="1200">
                <a:solidFill>
                  <a:srgbClr val="FFFFFF"/>
                </a:solidFill>
                <a:latin typeface="Proxima Nova"/>
                <a:ea typeface="Proxima Nova"/>
                <a:cs typeface="Proxima Nova"/>
                <a:sym typeface="Proxima Nova"/>
              </a:rPr>
              <a:t>Title</a:t>
            </a:r>
          </a:p>
          <a:p>
            <a:pPr indent="-304800" lvl="0" marL="457200" rtl="0">
              <a:spcBef>
                <a:spcPts val="0"/>
              </a:spcBef>
              <a:buClr>
                <a:srgbClr val="FFFFFF"/>
              </a:buClr>
              <a:buSzPct val="100000"/>
              <a:buFont typeface="Proxima Nova"/>
              <a:buChar char="●"/>
            </a:pPr>
            <a:r>
              <a:rPr lang="en" sz="1200">
                <a:solidFill>
                  <a:srgbClr val="FFFFFF"/>
                </a:solidFill>
                <a:latin typeface="Proxima Nova"/>
                <a:ea typeface="Proxima Nova"/>
                <a:cs typeface="Proxima Nova"/>
                <a:sym typeface="Proxima Nova"/>
              </a:rPr>
              <a:t>Body</a:t>
            </a:r>
          </a:p>
          <a:p>
            <a:pPr indent="-304800" lvl="0" marL="457200">
              <a:spcBef>
                <a:spcPts val="0"/>
              </a:spcBef>
              <a:buClr>
                <a:srgbClr val="FFFFFF"/>
              </a:buClr>
              <a:buSzPct val="100000"/>
              <a:buFont typeface="Proxima Nova"/>
              <a:buChar char="●"/>
            </a:pPr>
            <a:r>
              <a:rPr lang="en" sz="1200">
                <a:solidFill>
                  <a:srgbClr val="FFFFFF"/>
                </a:solidFill>
                <a:latin typeface="Proxima Nova"/>
                <a:ea typeface="Proxima Nova"/>
                <a:cs typeface="Proxima Nova"/>
                <a:sym typeface="Proxima Nova"/>
              </a:rPr>
              <a:t>URL</a:t>
            </a:r>
          </a:p>
        </p:txBody>
      </p:sp>
      <p:sp>
        <p:nvSpPr>
          <p:cNvPr id="801" name="Shape 801"/>
          <p:cNvSpPr/>
          <p:nvPr/>
        </p:nvSpPr>
        <p:spPr>
          <a:xfrm>
            <a:off x="6969600" y="3641350"/>
            <a:ext cx="785700" cy="375900"/>
          </a:xfrm>
          <a:prstGeom prst="round1Rect">
            <a:avLst>
              <a:gd fmla="val 9085" name="adj"/>
            </a:avLst>
          </a:prstGeom>
          <a:solidFill>
            <a:srgbClr val="6D9EEB"/>
          </a:solidFill>
          <a:ln>
            <a:noFill/>
          </a:ln>
        </p:spPr>
        <p:txBody>
          <a:bodyPr anchorCtr="0" anchor="ctr" bIns="91425" lIns="91425" rIns="91425" wrap="square" tIns="91425">
            <a:noAutofit/>
          </a:bodyPr>
          <a:lstStyle/>
          <a:p>
            <a:pPr lvl="0" rtl="0">
              <a:spcBef>
                <a:spcPts val="0"/>
              </a:spcBef>
              <a:buNone/>
            </a:pPr>
            <a:r>
              <a:t/>
            </a:r>
            <a:endParaRPr sz="1200">
              <a:solidFill>
                <a:srgbClr val="FFFFFF"/>
              </a:solidFill>
            </a:endParaRPr>
          </a:p>
        </p:txBody>
      </p:sp>
      <p:sp>
        <p:nvSpPr>
          <p:cNvPr id="802" name="Shape 802"/>
          <p:cNvSpPr/>
          <p:nvPr/>
        </p:nvSpPr>
        <p:spPr>
          <a:xfrm>
            <a:off x="7843200" y="3641350"/>
            <a:ext cx="785700" cy="375900"/>
          </a:xfrm>
          <a:prstGeom prst="round1Rect">
            <a:avLst>
              <a:gd fmla="val 9085" name="adj"/>
            </a:avLst>
          </a:prstGeom>
          <a:solidFill>
            <a:srgbClr val="6D9EEB"/>
          </a:solidFill>
          <a:ln>
            <a:noFill/>
          </a:ln>
        </p:spPr>
        <p:txBody>
          <a:bodyPr anchorCtr="0" anchor="ctr" bIns="91425" lIns="91425" rIns="91425" wrap="square" tIns="91425">
            <a:noAutofit/>
          </a:bodyPr>
          <a:lstStyle/>
          <a:p>
            <a:pPr lvl="0" rtl="0">
              <a:spcBef>
                <a:spcPts val="0"/>
              </a:spcBef>
              <a:buNone/>
            </a:pPr>
            <a:r>
              <a:t/>
            </a:r>
            <a:endParaRPr sz="1200">
              <a:solidFill>
                <a:srgbClr val="FFFFFF"/>
              </a:solidFill>
            </a:endParaRPr>
          </a:p>
        </p:txBody>
      </p:sp>
      <p:sp>
        <p:nvSpPr>
          <p:cNvPr id="803" name="Shape 803"/>
          <p:cNvSpPr/>
          <p:nvPr/>
        </p:nvSpPr>
        <p:spPr>
          <a:xfrm>
            <a:off x="6969600" y="4091475"/>
            <a:ext cx="785700" cy="375900"/>
          </a:xfrm>
          <a:prstGeom prst="round1Rect">
            <a:avLst>
              <a:gd fmla="val 9085" name="adj"/>
            </a:avLst>
          </a:prstGeom>
          <a:solidFill>
            <a:srgbClr val="C9DAF8"/>
          </a:solidFill>
          <a:ln>
            <a:noFill/>
          </a:ln>
        </p:spPr>
        <p:txBody>
          <a:bodyPr anchorCtr="0" anchor="ctr" bIns="91425" lIns="91425" rIns="91425" wrap="square" tIns="91425">
            <a:noAutofit/>
          </a:bodyPr>
          <a:lstStyle/>
          <a:p>
            <a:pPr lvl="0" rtl="0">
              <a:spcBef>
                <a:spcPts val="0"/>
              </a:spcBef>
              <a:buNone/>
            </a:pPr>
            <a:r>
              <a:t/>
            </a:r>
            <a:endParaRPr sz="1200">
              <a:solidFill>
                <a:srgbClr val="FFFFFF"/>
              </a:solidFill>
            </a:endParaRPr>
          </a:p>
        </p:txBody>
      </p:sp>
      <p:sp>
        <p:nvSpPr>
          <p:cNvPr id="804" name="Shape 804"/>
          <p:cNvSpPr/>
          <p:nvPr/>
        </p:nvSpPr>
        <p:spPr>
          <a:xfrm>
            <a:off x="7843200" y="4091475"/>
            <a:ext cx="785700" cy="375900"/>
          </a:xfrm>
          <a:prstGeom prst="round1Rect">
            <a:avLst>
              <a:gd fmla="val 9085" name="adj"/>
            </a:avLst>
          </a:prstGeom>
          <a:solidFill>
            <a:srgbClr val="C9DAF8"/>
          </a:solidFill>
          <a:ln>
            <a:noFill/>
          </a:ln>
        </p:spPr>
        <p:txBody>
          <a:bodyPr anchorCtr="0" anchor="ctr" bIns="91425" lIns="91425" rIns="91425" wrap="square" tIns="91425">
            <a:noAutofit/>
          </a:bodyPr>
          <a:lstStyle/>
          <a:p>
            <a:pPr lvl="0" rtl="0">
              <a:spcBef>
                <a:spcPts val="0"/>
              </a:spcBef>
              <a:buNone/>
            </a:pPr>
            <a:r>
              <a:t/>
            </a:r>
            <a:endParaRPr sz="1200">
              <a:solidFill>
                <a:srgbClr val="FFFFFF"/>
              </a:solidFill>
            </a:endParaRPr>
          </a:p>
        </p:txBody>
      </p:sp>
      <p:sp>
        <p:nvSpPr>
          <p:cNvPr id="805" name="Shape 805"/>
          <p:cNvSpPr/>
          <p:nvPr/>
        </p:nvSpPr>
        <p:spPr>
          <a:xfrm>
            <a:off x="3948300" y="2597425"/>
            <a:ext cx="1247400" cy="1856700"/>
          </a:xfrm>
          <a:prstGeom prst="can">
            <a:avLst>
              <a:gd fmla="val 25000" name="adj"/>
            </a:avLst>
          </a:prstGeom>
          <a:solidFill>
            <a:srgbClr val="D9D9D9"/>
          </a:solidFill>
          <a:ln cap="flat" cmpd="sng" w="9525">
            <a:solidFill>
              <a:srgbClr val="CCCCCC"/>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Solr.png" id="806" name="Shape 806"/>
          <p:cNvPicPr preferRelativeResize="0"/>
          <p:nvPr/>
        </p:nvPicPr>
        <p:blipFill>
          <a:blip r:embed="rId3">
            <a:alphaModFix/>
          </a:blip>
          <a:stretch>
            <a:fillRect/>
          </a:stretch>
        </p:blipFill>
        <p:spPr>
          <a:xfrm>
            <a:off x="4001100" y="3439550"/>
            <a:ext cx="1141800" cy="576050"/>
          </a:xfrm>
          <a:prstGeom prst="rect">
            <a:avLst/>
          </a:prstGeom>
          <a:noFill/>
          <a:ln>
            <a:noFill/>
          </a:ln>
        </p:spPr>
      </p:pic>
      <p:cxnSp>
        <p:nvCxnSpPr>
          <p:cNvPr id="807" name="Shape 807"/>
          <p:cNvCxnSpPr/>
          <p:nvPr/>
        </p:nvCxnSpPr>
        <p:spPr>
          <a:xfrm flipH="1">
            <a:off x="5451775" y="3131325"/>
            <a:ext cx="1247400" cy="7200"/>
          </a:xfrm>
          <a:prstGeom prst="straightConnector1">
            <a:avLst/>
          </a:prstGeom>
          <a:noFill/>
          <a:ln cap="flat" cmpd="sng" w="9525">
            <a:solidFill>
              <a:schemeClr val="dk2"/>
            </a:solidFill>
            <a:prstDash val="solid"/>
            <a:round/>
            <a:headEnd len="lg" w="lg" type="none"/>
            <a:tailEnd len="lg" w="lg" type="triangle"/>
          </a:ln>
        </p:spPr>
      </p:cxnSp>
      <p:cxnSp>
        <p:nvCxnSpPr>
          <p:cNvPr id="808" name="Shape 808"/>
          <p:cNvCxnSpPr/>
          <p:nvPr/>
        </p:nvCxnSpPr>
        <p:spPr>
          <a:xfrm flipH="1">
            <a:off x="5458950" y="3779288"/>
            <a:ext cx="1247400" cy="7200"/>
          </a:xfrm>
          <a:prstGeom prst="straightConnector1">
            <a:avLst/>
          </a:prstGeom>
          <a:noFill/>
          <a:ln cap="flat" cmpd="sng" w="9525">
            <a:solidFill>
              <a:schemeClr val="dk2"/>
            </a:solidFill>
            <a:prstDash val="solid"/>
            <a:round/>
            <a:headEnd len="lg" w="lg" type="none"/>
            <a:tailEnd len="lg" w="lg" type="triangle"/>
          </a:ln>
        </p:spPr>
      </p:cxnSp>
      <p:cxnSp>
        <p:nvCxnSpPr>
          <p:cNvPr id="809" name="Shape 809"/>
          <p:cNvCxnSpPr/>
          <p:nvPr/>
        </p:nvCxnSpPr>
        <p:spPr>
          <a:xfrm flipH="1">
            <a:off x="5458950" y="4229413"/>
            <a:ext cx="1247400" cy="7200"/>
          </a:xfrm>
          <a:prstGeom prst="straightConnector1">
            <a:avLst/>
          </a:prstGeom>
          <a:noFill/>
          <a:ln cap="flat" cmpd="sng" w="9525">
            <a:solidFill>
              <a:schemeClr val="dk2"/>
            </a:solidFill>
            <a:prstDash val="solid"/>
            <a:round/>
            <a:headEnd len="lg" w="lg" type="none"/>
            <a:tailEnd len="lg" w="lg" type="triangle"/>
          </a:ln>
        </p:spPr>
      </p:cxnSp>
      <p:sp>
        <p:nvSpPr>
          <p:cNvPr id="810" name="Shape 81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Indexing legacy content</a:t>
            </a:r>
          </a:p>
        </p:txBody>
      </p:sp>
      <p:cxnSp>
        <p:nvCxnSpPr>
          <p:cNvPr id="811" name="Shape 811"/>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sp>
        <p:nvSpPr>
          <p:cNvPr id="816" name="Shape 816"/>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pic>
        <p:nvPicPr>
          <p:cNvPr descr="search-box.png" id="817" name="Shape 817"/>
          <p:cNvPicPr preferRelativeResize="0"/>
          <p:nvPr/>
        </p:nvPicPr>
        <p:blipFill rotWithShape="1">
          <a:blip r:embed="rId3">
            <a:alphaModFix/>
          </a:blip>
          <a:srcRect b="34576" l="12913" r="18471" t="26198"/>
          <a:stretch/>
        </p:blipFill>
        <p:spPr>
          <a:xfrm>
            <a:off x="1376250" y="918288"/>
            <a:ext cx="2076312" cy="430500"/>
          </a:xfrm>
          <a:prstGeom prst="rect">
            <a:avLst/>
          </a:prstGeom>
          <a:noFill/>
          <a:ln>
            <a:noFill/>
          </a:ln>
        </p:spPr>
      </p:pic>
      <p:sp>
        <p:nvSpPr>
          <p:cNvPr id="818" name="Shape 818"/>
          <p:cNvSpPr/>
          <p:nvPr/>
        </p:nvSpPr>
        <p:spPr>
          <a:xfrm>
            <a:off x="440250" y="1650900"/>
            <a:ext cx="1599600" cy="75600"/>
          </a:xfrm>
          <a:prstGeom prst="rect">
            <a:avLst/>
          </a:prstGeom>
          <a:solidFill>
            <a:srgbClr val="1155CC"/>
          </a:solidFill>
          <a:ln>
            <a:noFill/>
          </a:ln>
        </p:spPr>
        <p:txBody>
          <a:bodyPr anchorCtr="0" anchor="ctr" bIns="91425" lIns="91425" rIns="91425" wrap="square" tIns="91425">
            <a:noAutofit/>
          </a:bodyPr>
          <a:lstStyle/>
          <a:p>
            <a:pPr lvl="0">
              <a:spcBef>
                <a:spcPts val="0"/>
              </a:spcBef>
              <a:buNone/>
            </a:pPr>
            <a:r>
              <a:t/>
            </a:r>
            <a:endParaRPr/>
          </a:p>
        </p:txBody>
      </p:sp>
      <p:sp>
        <p:nvSpPr>
          <p:cNvPr id="819" name="Shape 819"/>
          <p:cNvSpPr/>
          <p:nvPr/>
        </p:nvSpPr>
        <p:spPr>
          <a:xfrm>
            <a:off x="440250" y="1763339"/>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0" name="Shape 820"/>
          <p:cNvSpPr/>
          <p:nvPr/>
        </p:nvSpPr>
        <p:spPr>
          <a:xfrm>
            <a:off x="440250" y="2005703"/>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1" name="Shape 821"/>
          <p:cNvSpPr/>
          <p:nvPr/>
        </p:nvSpPr>
        <p:spPr>
          <a:xfrm>
            <a:off x="440250" y="1884521"/>
            <a:ext cx="20763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2" name="Shape 822"/>
          <p:cNvSpPr/>
          <p:nvPr/>
        </p:nvSpPr>
        <p:spPr>
          <a:xfrm>
            <a:off x="440250" y="2360500"/>
            <a:ext cx="1599600" cy="75600"/>
          </a:xfrm>
          <a:prstGeom prst="rect">
            <a:avLst/>
          </a:prstGeom>
          <a:solidFill>
            <a:srgbClr val="1155CC"/>
          </a:solidFill>
          <a:ln>
            <a:noFill/>
          </a:ln>
        </p:spPr>
        <p:txBody>
          <a:bodyPr anchorCtr="0" anchor="ctr" bIns="91425" lIns="91425" rIns="91425" wrap="square" tIns="91425">
            <a:noAutofit/>
          </a:bodyPr>
          <a:lstStyle/>
          <a:p>
            <a:pPr lvl="0">
              <a:spcBef>
                <a:spcPts val="0"/>
              </a:spcBef>
              <a:buNone/>
            </a:pPr>
            <a:r>
              <a:t/>
            </a:r>
            <a:endParaRPr/>
          </a:p>
        </p:txBody>
      </p:sp>
      <p:sp>
        <p:nvSpPr>
          <p:cNvPr id="823" name="Shape 823"/>
          <p:cNvSpPr/>
          <p:nvPr/>
        </p:nvSpPr>
        <p:spPr>
          <a:xfrm>
            <a:off x="440250" y="2472939"/>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4" name="Shape 824"/>
          <p:cNvSpPr/>
          <p:nvPr/>
        </p:nvSpPr>
        <p:spPr>
          <a:xfrm>
            <a:off x="440250" y="2715303"/>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5" name="Shape 825"/>
          <p:cNvSpPr/>
          <p:nvPr/>
        </p:nvSpPr>
        <p:spPr>
          <a:xfrm>
            <a:off x="440250" y="2594121"/>
            <a:ext cx="20763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6" name="Shape 826"/>
          <p:cNvSpPr/>
          <p:nvPr/>
        </p:nvSpPr>
        <p:spPr>
          <a:xfrm>
            <a:off x="440250" y="3121313"/>
            <a:ext cx="1599600" cy="75600"/>
          </a:xfrm>
          <a:prstGeom prst="rect">
            <a:avLst/>
          </a:prstGeom>
          <a:solidFill>
            <a:srgbClr val="1155CC"/>
          </a:solidFill>
          <a:ln>
            <a:noFill/>
          </a:ln>
        </p:spPr>
        <p:txBody>
          <a:bodyPr anchorCtr="0" anchor="ctr" bIns="91425" lIns="91425" rIns="91425" wrap="square" tIns="91425">
            <a:noAutofit/>
          </a:bodyPr>
          <a:lstStyle/>
          <a:p>
            <a:pPr lvl="0">
              <a:spcBef>
                <a:spcPts val="0"/>
              </a:spcBef>
              <a:buNone/>
            </a:pPr>
            <a:r>
              <a:t/>
            </a:r>
            <a:endParaRPr/>
          </a:p>
        </p:txBody>
      </p:sp>
      <p:sp>
        <p:nvSpPr>
          <p:cNvPr id="827" name="Shape 827"/>
          <p:cNvSpPr/>
          <p:nvPr/>
        </p:nvSpPr>
        <p:spPr>
          <a:xfrm>
            <a:off x="440250" y="3233752"/>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8" name="Shape 828"/>
          <p:cNvSpPr/>
          <p:nvPr/>
        </p:nvSpPr>
        <p:spPr>
          <a:xfrm>
            <a:off x="440250" y="3476115"/>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29" name="Shape 829"/>
          <p:cNvSpPr/>
          <p:nvPr/>
        </p:nvSpPr>
        <p:spPr>
          <a:xfrm>
            <a:off x="440250" y="3354933"/>
            <a:ext cx="20763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30" name="Shape 830"/>
          <p:cNvSpPr/>
          <p:nvPr/>
        </p:nvSpPr>
        <p:spPr>
          <a:xfrm>
            <a:off x="440250" y="3830913"/>
            <a:ext cx="1599600" cy="75600"/>
          </a:xfrm>
          <a:prstGeom prst="rect">
            <a:avLst/>
          </a:prstGeom>
          <a:solidFill>
            <a:srgbClr val="1155CC"/>
          </a:solidFill>
          <a:ln>
            <a:noFill/>
          </a:ln>
        </p:spPr>
        <p:txBody>
          <a:bodyPr anchorCtr="0" anchor="ctr" bIns="91425" lIns="91425" rIns="91425" wrap="square" tIns="91425">
            <a:noAutofit/>
          </a:bodyPr>
          <a:lstStyle/>
          <a:p>
            <a:pPr lvl="0">
              <a:spcBef>
                <a:spcPts val="0"/>
              </a:spcBef>
              <a:buNone/>
            </a:pPr>
            <a:r>
              <a:t/>
            </a:r>
            <a:endParaRPr/>
          </a:p>
        </p:txBody>
      </p:sp>
      <p:sp>
        <p:nvSpPr>
          <p:cNvPr id="831" name="Shape 831"/>
          <p:cNvSpPr/>
          <p:nvPr/>
        </p:nvSpPr>
        <p:spPr>
          <a:xfrm>
            <a:off x="440250" y="3943352"/>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32" name="Shape 832"/>
          <p:cNvSpPr/>
          <p:nvPr/>
        </p:nvSpPr>
        <p:spPr>
          <a:xfrm>
            <a:off x="440250" y="4185715"/>
            <a:ext cx="30084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33" name="Shape 833"/>
          <p:cNvSpPr/>
          <p:nvPr/>
        </p:nvSpPr>
        <p:spPr>
          <a:xfrm>
            <a:off x="440250" y="4064533"/>
            <a:ext cx="2076300" cy="75600"/>
          </a:xfrm>
          <a:prstGeom prst="rect">
            <a:avLst/>
          </a:prstGeom>
          <a:solidFill>
            <a:srgbClr val="D9D9D9"/>
          </a:solidFill>
          <a:ln>
            <a:noFill/>
          </a:ln>
        </p:spPr>
        <p:txBody>
          <a:bodyPr anchorCtr="0" anchor="ctr" bIns="91425" lIns="91425" rIns="91425" wrap="square" tIns="91425">
            <a:noAutofit/>
          </a:bodyPr>
          <a:lstStyle/>
          <a:p>
            <a:pPr lvl="0">
              <a:spcBef>
                <a:spcPts val="0"/>
              </a:spcBef>
              <a:buNone/>
            </a:pPr>
            <a:r>
              <a:t/>
            </a:r>
            <a:endParaRPr/>
          </a:p>
        </p:txBody>
      </p:sp>
      <p:sp>
        <p:nvSpPr>
          <p:cNvPr id="834" name="Shape 834"/>
          <p:cNvSpPr/>
          <p:nvPr/>
        </p:nvSpPr>
        <p:spPr>
          <a:xfrm>
            <a:off x="3844775" y="2081300"/>
            <a:ext cx="278700" cy="1039800"/>
          </a:xfrm>
          <a:prstGeom prst="leftBrace">
            <a:avLst>
              <a:gd fmla="val 8333" name="adj1"/>
              <a:gd fmla="val 37166" name="adj2"/>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35" name="Shape 835"/>
          <p:cNvSpPr/>
          <p:nvPr/>
        </p:nvSpPr>
        <p:spPr>
          <a:xfrm>
            <a:off x="234800" y="2259900"/>
            <a:ext cx="3411900" cy="6642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36" name="Shape 836"/>
          <p:cNvSpPr/>
          <p:nvPr/>
        </p:nvSpPr>
        <p:spPr>
          <a:xfrm>
            <a:off x="4160150" y="2168250"/>
            <a:ext cx="1659300" cy="847500"/>
          </a:xfrm>
          <a:prstGeom prst="round1Rect">
            <a:avLst>
              <a:gd fmla="val 9085" name="adj"/>
            </a:avLst>
          </a:prstGeom>
          <a:solidFill>
            <a:srgbClr val="1155CC"/>
          </a:solidFill>
          <a:ln>
            <a:noFill/>
          </a:ln>
        </p:spPr>
        <p:txBody>
          <a:bodyPr anchorCtr="0" anchor="ctr" bIns="91425" lIns="91425" rIns="91425" wrap="square" tIns="91425">
            <a:noAutofit/>
          </a:bodyPr>
          <a:lstStyle/>
          <a:p>
            <a:pPr lvl="0" rtl="0">
              <a:spcBef>
                <a:spcPts val="0"/>
              </a:spcBef>
              <a:buNone/>
            </a:pPr>
            <a:r>
              <a:rPr b="1" lang="en" sz="1200">
                <a:solidFill>
                  <a:srgbClr val="FFFFFF"/>
                </a:solidFill>
                <a:latin typeface="Proxima Nova"/>
                <a:ea typeface="Proxima Nova"/>
                <a:cs typeface="Proxima Nova"/>
                <a:sym typeface="Proxima Nova"/>
              </a:rPr>
              <a:t>LEGACY CONTENT</a:t>
            </a:r>
          </a:p>
          <a:p>
            <a:pPr indent="-304800" lvl="0" marL="457200" rtl="0">
              <a:spcBef>
                <a:spcPts val="0"/>
              </a:spcBef>
              <a:buClr>
                <a:srgbClr val="FFFFFF"/>
              </a:buClr>
              <a:buSzPct val="100000"/>
              <a:buFont typeface="Proxima Nova"/>
              <a:buChar char="●"/>
            </a:pPr>
            <a:r>
              <a:rPr lang="en" sz="1200">
                <a:solidFill>
                  <a:srgbClr val="FFFFFF"/>
                </a:solidFill>
                <a:latin typeface="Proxima Nova"/>
                <a:ea typeface="Proxima Nova"/>
                <a:cs typeface="Proxima Nova"/>
                <a:sym typeface="Proxima Nova"/>
              </a:rPr>
              <a:t>Title</a:t>
            </a:r>
          </a:p>
          <a:p>
            <a:pPr indent="-304800" lvl="0" marL="457200" rtl="0">
              <a:spcBef>
                <a:spcPts val="0"/>
              </a:spcBef>
              <a:buClr>
                <a:srgbClr val="FFFFFF"/>
              </a:buClr>
              <a:buSzPct val="100000"/>
              <a:buFont typeface="Proxima Nova"/>
              <a:buChar char="●"/>
            </a:pPr>
            <a:r>
              <a:rPr lang="en" sz="1200">
                <a:solidFill>
                  <a:srgbClr val="FFFFFF"/>
                </a:solidFill>
                <a:latin typeface="Proxima Nova"/>
                <a:ea typeface="Proxima Nova"/>
                <a:cs typeface="Proxima Nova"/>
                <a:sym typeface="Proxima Nova"/>
              </a:rPr>
              <a:t>Body</a:t>
            </a:r>
          </a:p>
          <a:p>
            <a:pPr indent="-304800" lvl="0" marL="457200" rtl="0">
              <a:spcBef>
                <a:spcPts val="0"/>
              </a:spcBef>
              <a:buClr>
                <a:srgbClr val="00FF00"/>
              </a:buClr>
              <a:buSzPct val="100000"/>
              <a:buFont typeface="Proxima Nova"/>
              <a:buChar char="●"/>
            </a:pPr>
            <a:r>
              <a:rPr lang="en" sz="1200">
                <a:solidFill>
                  <a:srgbClr val="00FF00"/>
                </a:solidFill>
                <a:latin typeface="Proxima Nova"/>
                <a:ea typeface="Proxima Nova"/>
                <a:cs typeface="Proxima Nova"/>
                <a:sym typeface="Proxima Nova"/>
              </a:rPr>
              <a:t>URL</a:t>
            </a:r>
          </a:p>
        </p:txBody>
      </p:sp>
      <p:sp>
        <p:nvSpPr>
          <p:cNvPr id="837" name="Shape 837"/>
          <p:cNvSpPr/>
          <p:nvPr/>
        </p:nvSpPr>
        <p:spPr>
          <a:xfrm>
            <a:off x="7397675" y="2383800"/>
            <a:ext cx="1435500" cy="375900"/>
          </a:xfrm>
          <a:prstGeom prst="roundRect">
            <a:avLst>
              <a:gd fmla="val 16667" name="adj"/>
            </a:avLst>
          </a:prstGeom>
          <a:solidFill>
            <a:srgbClr val="3D85C6"/>
          </a:solidFill>
          <a:ln>
            <a:noFill/>
          </a:ln>
        </p:spPr>
        <p:txBody>
          <a:bodyPr anchorCtr="0" anchor="ctr" bIns="91425" lIns="91425" rIns="91425" wrap="square" tIns="91425">
            <a:noAutofit/>
          </a:bodyPr>
          <a:lstStyle/>
          <a:p>
            <a:pPr lvl="0" rtl="0" algn="ctr">
              <a:spcBef>
                <a:spcPts val="0"/>
              </a:spcBef>
              <a:buNone/>
            </a:pPr>
            <a:r>
              <a:rPr b="1" lang="en">
                <a:solidFill>
                  <a:srgbClr val="FFFFFF"/>
                </a:solidFill>
              </a:rPr>
              <a:t>LEGACY</a:t>
            </a:r>
          </a:p>
        </p:txBody>
      </p:sp>
      <p:cxnSp>
        <p:nvCxnSpPr>
          <p:cNvPr id="838" name="Shape 838"/>
          <p:cNvCxnSpPr>
            <a:stCxn id="836" idx="3"/>
            <a:endCxn id="837" idx="1"/>
          </p:cNvCxnSpPr>
          <p:nvPr/>
        </p:nvCxnSpPr>
        <p:spPr>
          <a:xfrm flipH="1" rot="10800000">
            <a:off x="5819450" y="2571900"/>
            <a:ext cx="1578300" cy="20100"/>
          </a:xfrm>
          <a:prstGeom prst="straightConnector1">
            <a:avLst/>
          </a:prstGeom>
          <a:noFill/>
          <a:ln cap="flat" cmpd="sng" w="9525">
            <a:solidFill>
              <a:srgbClr val="6AA84F"/>
            </a:solidFill>
            <a:prstDash val="solid"/>
            <a:round/>
            <a:headEnd len="lg" w="lg" type="none"/>
            <a:tailEnd len="lg" w="lg" type="triangle"/>
          </a:ln>
        </p:spPr>
      </p:cxnSp>
      <p:sp>
        <p:nvSpPr>
          <p:cNvPr id="839" name="Shape 839"/>
          <p:cNvSpPr txBox="1"/>
          <p:nvPr/>
        </p:nvSpPr>
        <p:spPr>
          <a:xfrm>
            <a:off x="5890813" y="2532000"/>
            <a:ext cx="1435500" cy="442200"/>
          </a:xfrm>
          <a:prstGeom prst="rect">
            <a:avLst/>
          </a:prstGeom>
          <a:noFill/>
          <a:ln>
            <a:noFill/>
          </a:ln>
        </p:spPr>
        <p:txBody>
          <a:bodyPr anchorCtr="0" anchor="t" bIns="91425" lIns="91425" rIns="91425" wrap="square" tIns="91425">
            <a:noAutofit/>
          </a:bodyPr>
          <a:lstStyle/>
          <a:p>
            <a:pPr lvl="0" rtl="0" algn="ctr">
              <a:spcBef>
                <a:spcPts val="0"/>
              </a:spcBef>
              <a:buNone/>
            </a:pPr>
            <a:r>
              <a:rPr i="1" lang="en" sz="1000">
                <a:solidFill>
                  <a:srgbClr val="999999"/>
                </a:solidFill>
              </a:rPr>
              <a:t>Redirect to original content page</a:t>
            </a:r>
          </a:p>
        </p:txBody>
      </p:sp>
      <p:sp>
        <p:nvSpPr>
          <p:cNvPr id="840" name="Shape 84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Redirecting to legacy</a:t>
            </a:r>
          </a:p>
        </p:txBody>
      </p:sp>
      <p:cxnSp>
        <p:nvCxnSpPr>
          <p:cNvPr id="841" name="Shape 841"/>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845" name="Shape 845"/>
        <p:cNvGrpSpPr/>
        <p:nvPr/>
      </p:nvGrpSpPr>
      <p:grpSpPr>
        <a:xfrm>
          <a:off x="0" y="0"/>
          <a:ext cx="0" cy="0"/>
          <a:chOff x="0" y="0"/>
          <a:chExt cx="0" cy="0"/>
        </a:xfrm>
      </p:grpSpPr>
      <p:sp>
        <p:nvSpPr>
          <p:cNvPr id="846" name="Shape 846"/>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Future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Shape 851"/>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Release, Review, Revise, Repeat</a:t>
            </a:r>
          </a:p>
        </p:txBody>
      </p:sp>
      <p:sp>
        <p:nvSpPr>
          <p:cNvPr id="852" name="Shape 852"/>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853" name="Shape 853"/>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854" name="Shape 854"/>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sz="1800">
                <a:solidFill>
                  <a:schemeClr val="dk1"/>
                </a:solidFill>
                <a:latin typeface="Proxima Nova Semibold"/>
                <a:ea typeface="Proxima Nova Semibold"/>
                <a:cs typeface="Proxima Nova Semibold"/>
                <a:sym typeface="Proxima Nova Semibold"/>
              </a:rPr>
              <a:t>Internal Test</a:t>
            </a:r>
          </a:p>
          <a:p>
            <a:pPr lvl="0" rtl="0">
              <a:lnSpc>
                <a:spcPct val="200000"/>
              </a:lnSpc>
              <a:spcBef>
                <a:spcPts val="0"/>
              </a:spcBef>
              <a:buNone/>
            </a:pPr>
            <a:r>
              <a:rPr lang="en" sz="1800">
                <a:solidFill>
                  <a:schemeClr val="dk1"/>
                </a:solidFill>
                <a:latin typeface="Proxima Nova"/>
                <a:ea typeface="Proxima Nova"/>
                <a:cs typeface="Proxima Nova"/>
                <a:sym typeface="Proxima Nova"/>
              </a:rPr>
              <a:t>Now</a:t>
            </a:r>
          </a:p>
          <a:p>
            <a:pPr lvl="0" rtl="0">
              <a:lnSpc>
                <a:spcPct val="115000"/>
              </a:lnSpc>
              <a:spcBef>
                <a:spcPts val="0"/>
              </a:spcBef>
              <a:buNone/>
            </a:pPr>
            <a:r>
              <a:rPr lang="en" sz="1800">
                <a:solidFill>
                  <a:schemeClr val="dk1"/>
                </a:solidFill>
                <a:latin typeface="Proxima Nova Semibold"/>
                <a:ea typeface="Proxima Nova Semibold"/>
                <a:cs typeface="Proxima Nova Semibold"/>
                <a:sym typeface="Proxima Nova Semibold"/>
              </a:rPr>
              <a:t>MVP Launch</a:t>
            </a:r>
          </a:p>
          <a:p>
            <a:pPr lvl="0" rtl="0">
              <a:lnSpc>
                <a:spcPct val="200000"/>
              </a:lnSpc>
              <a:spcBef>
                <a:spcPts val="0"/>
              </a:spcBef>
              <a:buNone/>
            </a:pPr>
            <a:r>
              <a:rPr lang="en" sz="1800">
                <a:solidFill>
                  <a:schemeClr val="dk1"/>
                </a:solidFill>
                <a:latin typeface="Proxima Nova"/>
                <a:ea typeface="Proxima Nova"/>
                <a:cs typeface="Proxima Nova"/>
                <a:sym typeface="Proxima Nova"/>
              </a:rPr>
              <a:t>Winter</a:t>
            </a:r>
          </a:p>
          <a:p>
            <a:pPr lvl="0" rtl="0">
              <a:lnSpc>
                <a:spcPct val="115000"/>
              </a:lnSpc>
              <a:spcBef>
                <a:spcPts val="0"/>
              </a:spcBef>
              <a:buNone/>
            </a:pPr>
            <a:r>
              <a:rPr lang="en" sz="1800">
                <a:solidFill>
                  <a:schemeClr val="dk1"/>
                </a:solidFill>
                <a:latin typeface="Proxima Nova Semibold"/>
                <a:ea typeface="Proxima Nova Semibold"/>
                <a:cs typeface="Proxima Nova Semibold"/>
                <a:sym typeface="Proxima Nova Semibold"/>
              </a:rPr>
              <a:t>Migrations</a:t>
            </a:r>
          </a:p>
          <a:p>
            <a:pPr lvl="0" rtl="0">
              <a:lnSpc>
                <a:spcPct val="150000"/>
              </a:lnSpc>
              <a:spcBef>
                <a:spcPts val="0"/>
              </a:spcBef>
              <a:buNone/>
            </a:pPr>
            <a:r>
              <a:rPr lang="en" sz="1800">
                <a:solidFill>
                  <a:schemeClr val="dk1"/>
                </a:solidFill>
                <a:latin typeface="Proxima Nova"/>
                <a:ea typeface="Proxima Nova"/>
                <a:cs typeface="Proxima Nova"/>
                <a:sym typeface="Proxima Nova"/>
              </a:rPr>
              <a:t>2018</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https://www.</a:t>
            </a:r>
            <a:r>
              <a:rPr lang="en" sz="1800">
                <a:solidFill>
                  <a:schemeClr val="dk1"/>
                </a:solidFill>
                <a:latin typeface="Proxima Nova"/>
                <a:ea typeface="Proxima Nova"/>
                <a:cs typeface="Proxima Nova"/>
                <a:sym typeface="Proxima Nova"/>
              </a:rPr>
              <a:t>ithaca.edu/crc/blogs/work_in_progress</a:t>
            </a:r>
          </a:p>
        </p:txBody>
      </p:sp>
      <p:pic>
        <p:nvPicPr>
          <p:cNvPr id="855" name="Shape 855"/>
          <p:cNvPicPr preferRelativeResize="0"/>
          <p:nvPr/>
        </p:nvPicPr>
        <p:blipFill rotWithShape="1">
          <a:blip r:embed="rId3">
            <a:alphaModFix/>
          </a:blip>
          <a:srcRect b="19080" l="1384" r="1140" t="0"/>
          <a:stretch/>
        </p:blipFill>
        <p:spPr>
          <a:xfrm>
            <a:off x="6578708" y="719322"/>
            <a:ext cx="2171093" cy="3495625"/>
          </a:xfrm>
          <a:prstGeom prst="rect">
            <a:avLst/>
          </a:prstGeom>
          <a:noFill/>
          <a:ln cap="flat" cmpd="sng" w="9525">
            <a:solidFill>
              <a:srgbClr val="434343"/>
            </a:solidFill>
            <a:prstDash val="solid"/>
            <a:round/>
            <a:headEnd len="med" w="med" type="none"/>
            <a:tailEnd len="med" w="med" type="none"/>
          </a:ln>
        </p:spPr>
      </p:pic>
      <p:pic>
        <p:nvPicPr>
          <p:cNvPr id="856" name="Shape 856"/>
          <p:cNvPicPr preferRelativeResize="0"/>
          <p:nvPr/>
        </p:nvPicPr>
        <p:blipFill rotWithShape="1">
          <a:blip r:embed="rId4">
            <a:alphaModFix/>
          </a:blip>
          <a:srcRect b="5526" l="0" r="0" t="0"/>
          <a:stretch/>
        </p:blipFill>
        <p:spPr>
          <a:xfrm>
            <a:off x="4295977" y="814741"/>
            <a:ext cx="2554592" cy="3034333"/>
          </a:xfrm>
          <a:prstGeom prst="rect">
            <a:avLst/>
          </a:prstGeom>
          <a:noFill/>
          <a:ln cap="flat" cmpd="sng" w="9525">
            <a:solidFill>
              <a:srgbClr val="434343"/>
            </a:solidFill>
            <a:prstDash val="solid"/>
            <a:round/>
            <a:headEnd len="med" w="med" type="none"/>
            <a:tailEnd len="med" w="med" type="none"/>
          </a:ln>
        </p:spPr>
      </p:pic>
      <p:pic>
        <p:nvPicPr>
          <p:cNvPr id="857" name="Shape 857"/>
          <p:cNvPicPr preferRelativeResize="0"/>
          <p:nvPr/>
        </p:nvPicPr>
        <p:blipFill rotWithShape="1">
          <a:blip r:embed="rId5">
            <a:alphaModFix/>
          </a:blip>
          <a:srcRect b="0" l="0" r="10666" t="0"/>
          <a:stretch/>
        </p:blipFill>
        <p:spPr>
          <a:xfrm>
            <a:off x="2415450" y="864295"/>
            <a:ext cx="2358543" cy="2836816"/>
          </a:xfrm>
          <a:prstGeom prst="rect">
            <a:avLst/>
          </a:prstGeom>
          <a:noFill/>
          <a:ln cap="flat" cmpd="sng" w="9525">
            <a:solidFill>
              <a:srgbClr val="434343"/>
            </a:solidFill>
            <a:prstDash val="solid"/>
            <a:round/>
            <a:headEnd len="med" w="med" type="none"/>
            <a:tailEnd len="med" w="med"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861" name="Shape 861"/>
        <p:cNvGrpSpPr/>
        <p:nvPr/>
      </p:nvGrpSpPr>
      <p:grpSpPr>
        <a:xfrm>
          <a:off x="0" y="0"/>
          <a:ext cx="0" cy="0"/>
          <a:chOff x="0" y="0"/>
          <a:chExt cx="0" cy="0"/>
        </a:xfrm>
      </p:grpSpPr>
      <p:sp>
        <p:nvSpPr>
          <p:cNvPr id="862" name="Shape 862"/>
          <p:cNvSpPr txBox="1"/>
          <p:nvPr>
            <p:ph type="title"/>
          </p:nvPr>
        </p:nvSpPr>
        <p:spPr>
          <a:xfrm>
            <a:off x="311700" y="1094775"/>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Thank you!</a:t>
            </a:r>
          </a:p>
        </p:txBody>
      </p:sp>
      <p:sp>
        <p:nvSpPr>
          <p:cNvPr id="863" name="Shape 863"/>
          <p:cNvSpPr txBox="1"/>
          <p:nvPr/>
        </p:nvSpPr>
        <p:spPr>
          <a:xfrm>
            <a:off x="1088075" y="2666247"/>
            <a:ext cx="3151800" cy="992100"/>
          </a:xfrm>
          <a:prstGeom prst="rect">
            <a:avLst/>
          </a:prstGeom>
          <a:noFill/>
          <a:ln>
            <a:noFill/>
          </a:ln>
        </p:spPr>
        <p:txBody>
          <a:bodyPr anchorCtr="0" anchor="t" bIns="91425" lIns="91425" rIns="91425" wrap="square" tIns="91425">
            <a:noAutofit/>
          </a:bodyPr>
          <a:lstStyle/>
          <a:p>
            <a:pPr lvl="0" rtl="0" algn="ctr">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Joel Travieso</a:t>
            </a:r>
          </a:p>
          <a:p>
            <a:pPr lvl="0" rtl="0" algn="ctr">
              <a:lnSpc>
                <a:spcPct val="100000"/>
              </a:lnSpc>
              <a:spcBef>
                <a:spcPts val="0"/>
              </a:spcBef>
              <a:buNone/>
            </a:pPr>
            <a:r>
              <a:rPr lang="en" sz="1800">
                <a:solidFill>
                  <a:schemeClr val="lt1"/>
                </a:solidFill>
                <a:latin typeface="Proxima Nova"/>
                <a:ea typeface="Proxima Nova"/>
                <a:cs typeface="Proxima Nova"/>
                <a:sym typeface="Proxima Nova"/>
              </a:rPr>
              <a:t>Four Kitchens</a:t>
            </a:r>
          </a:p>
          <a:p>
            <a:pPr lvl="0" rtl="0" algn="ctr">
              <a:spcBef>
                <a:spcPts val="0"/>
              </a:spcBef>
              <a:buNone/>
            </a:pPr>
            <a:r>
              <a:rPr lang="en" sz="1800">
                <a:solidFill>
                  <a:schemeClr val="lt1"/>
                </a:solidFill>
                <a:latin typeface="Proxima Nova"/>
                <a:ea typeface="Proxima Nova"/>
                <a:cs typeface="Proxima Nova"/>
                <a:sym typeface="Proxima Nova"/>
              </a:rPr>
              <a:t>drupal: jts86</a:t>
            </a:r>
          </a:p>
        </p:txBody>
      </p:sp>
      <p:sp>
        <p:nvSpPr>
          <p:cNvPr id="864" name="Shape 864"/>
          <p:cNvSpPr txBox="1"/>
          <p:nvPr/>
        </p:nvSpPr>
        <p:spPr>
          <a:xfrm>
            <a:off x="4745675" y="2655531"/>
            <a:ext cx="3151800" cy="1096500"/>
          </a:xfrm>
          <a:prstGeom prst="rect">
            <a:avLst/>
          </a:prstGeom>
          <a:noFill/>
          <a:ln>
            <a:noFill/>
          </a:ln>
        </p:spPr>
        <p:txBody>
          <a:bodyPr anchorCtr="0" anchor="t" bIns="91425" lIns="91425" rIns="91425" wrap="square" tIns="91425">
            <a:noAutofit/>
          </a:bodyPr>
          <a:lstStyle/>
          <a:p>
            <a:pPr lvl="0" rtl="0" algn="ctr">
              <a:lnSpc>
                <a:spcPct val="200000"/>
              </a:lnSpc>
              <a:spcBef>
                <a:spcPts val="0"/>
              </a:spcBef>
              <a:buNone/>
            </a:pPr>
            <a:r>
              <a:rPr lang="en" sz="1800">
                <a:solidFill>
                  <a:srgbClr val="FFFFFF"/>
                </a:solidFill>
                <a:latin typeface="Proxima Nova Semibold"/>
                <a:ea typeface="Proxima Nova Semibold"/>
                <a:cs typeface="Proxima Nova Semibold"/>
                <a:sym typeface="Proxima Nova Semibold"/>
              </a:rPr>
              <a:t>Eric Woods</a:t>
            </a:r>
          </a:p>
          <a:p>
            <a:pPr lvl="0" rtl="0" algn="ctr">
              <a:lnSpc>
                <a:spcPct val="100000"/>
              </a:lnSpc>
              <a:spcBef>
                <a:spcPts val="0"/>
              </a:spcBef>
              <a:buNone/>
            </a:pPr>
            <a:r>
              <a:rPr lang="en" sz="1800">
                <a:solidFill>
                  <a:srgbClr val="FFFFFF"/>
                </a:solidFill>
                <a:latin typeface="Proxima Nova"/>
                <a:ea typeface="Proxima Nova"/>
                <a:cs typeface="Proxima Nova"/>
                <a:sym typeface="Proxima Nova"/>
              </a:rPr>
              <a:t>Ithaca College</a:t>
            </a:r>
            <a:br>
              <a:rPr lang="en" sz="1800">
                <a:solidFill>
                  <a:srgbClr val="FFFFFF"/>
                </a:solidFill>
                <a:latin typeface="Proxima Nova"/>
                <a:ea typeface="Proxima Nova"/>
                <a:cs typeface="Proxima Nova"/>
                <a:sym typeface="Proxima Nova"/>
              </a:rPr>
            </a:br>
            <a:r>
              <a:rPr lang="en" sz="1800">
                <a:solidFill>
                  <a:srgbClr val="FFFFFF"/>
                </a:solidFill>
                <a:latin typeface="Proxima Nova"/>
                <a:ea typeface="Proxima Nova"/>
                <a:cs typeface="Proxima Nova"/>
                <a:sym typeface="Proxima Nova"/>
              </a:rPr>
              <a:t>twitter/drupal: woodseowl</a:t>
            </a:r>
          </a:p>
        </p:txBody>
      </p:sp>
      <p:cxnSp>
        <p:nvCxnSpPr>
          <p:cNvPr id="865" name="Shape 865"/>
          <p:cNvCxnSpPr/>
          <p:nvPr/>
        </p:nvCxnSpPr>
        <p:spPr>
          <a:xfrm>
            <a:off x="2392886" y="3128109"/>
            <a:ext cx="529200" cy="0"/>
          </a:xfrm>
          <a:prstGeom prst="straightConnector1">
            <a:avLst/>
          </a:prstGeom>
          <a:noFill/>
          <a:ln cap="flat" cmpd="sng" w="38100">
            <a:solidFill>
              <a:srgbClr val="52EABC"/>
            </a:solidFill>
            <a:prstDash val="solid"/>
            <a:round/>
            <a:headEnd len="lg" w="lg" type="none"/>
            <a:tailEnd len="lg" w="lg" type="none"/>
          </a:ln>
        </p:spPr>
      </p:cxnSp>
      <p:cxnSp>
        <p:nvCxnSpPr>
          <p:cNvPr id="866" name="Shape 866"/>
          <p:cNvCxnSpPr/>
          <p:nvPr/>
        </p:nvCxnSpPr>
        <p:spPr>
          <a:xfrm>
            <a:off x="6050486" y="3117393"/>
            <a:ext cx="529200" cy="0"/>
          </a:xfrm>
          <a:prstGeom prst="straightConnector1">
            <a:avLst/>
          </a:prstGeom>
          <a:noFill/>
          <a:ln cap="flat" cmpd="sng" w="38100">
            <a:solidFill>
              <a:srgbClr val="52EABC"/>
            </a:solidFill>
            <a:prstDash val="solid"/>
            <a:round/>
            <a:headEnd len="lg" w="lg" type="none"/>
            <a:tailEnd len="lg" w="lg" type="none"/>
          </a:ln>
        </p:spPr>
      </p:cxnSp>
      <p:sp>
        <p:nvSpPr>
          <p:cNvPr id="867" name="Shape 867"/>
          <p:cNvSpPr txBox="1"/>
          <p:nvPr/>
        </p:nvSpPr>
        <p:spPr>
          <a:xfrm>
            <a:off x="301950" y="4354100"/>
            <a:ext cx="8520600" cy="372600"/>
          </a:xfrm>
          <a:prstGeom prst="rect">
            <a:avLst/>
          </a:prstGeom>
          <a:noFill/>
          <a:ln>
            <a:noFill/>
          </a:ln>
        </p:spPr>
        <p:txBody>
          <a:bodyPr anchorCtr="0" anchor="t" bIns="91425" lIns="91425" rIns="91425" wrap="square" tIns="91425">
            <a:noAutofit/>
          </a:bodyPr>
          <a:lstStyle/>
          <a:p>
            <a:pPr lvl="0" rtl="0" algn="ctr">
              <a:lnSpc>
                <a:spcPct val="150000"/>
              </a:lnSpc>
              <a:spcBef>
                <a:spcPts val="0"/>
              </a:spcBef>
              <a:buNone/>
            </a:pPr>
            <a:r>
              <a:rPr lang="en" sz="1800">
                <a:solidFill>
                  <a:schemeClr val="lt1"/>
                </a:solidFill>
                <a:latin typeface="Proxima Nova"/>
                <a:ea typeface="Proxima Nova"/>
                <a:cs typeface="Proxima Nova"/>
                <a:sym typeface="Proxima Nova"/>
              </a:rPr>
              <a:t>https://www.ithaca.edu/crc/blogs/work_in_progress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Shape 872"/>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Title</a:t>
            </a:r>
          </a:p>
        </p:txBody>
      </p:sp>
      <p:sp>
        <p:nvSpPr>
          <p:cNvPr id="873" name="Shape 873"/>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874" name="Shape 874"/>
          <p:cNvCxnSpPr/>
          <p:nvPr/>
        </p:nvCxnSpPr>
        <p:spPr>
          <a:xfrm>
            <a:off x="401337" y="627463"/>
            <a:ext cx="529200" cy="0"/>
          </a:xfrm>
          <a:prstGeom prst="straightConnector1">
            <a:avLst/>
          </a:prstGeom>
          <a:noFill/>
          <a:ln cap="flat" cmpd="sng" w="38100">
            <a:solidFill>
              <a:srgbClr val="52EABC"/>
            </a:solidFill>
            <a:prstDash val="solid"/>
            <a:round/>
            <a:headEnd len="lg" w="lg" type="none"/>
            <a:tailEnd len="lg" w="lg" type="none"/>
          </a:ln>
        </p:spPr>
      </p:cxnSp>
      <p:sp>
        <p:nvSpPr>
          <p:cNvPr id="875" name="Shape 875"/>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Semibold"/>
                <a:ea typeface="Proxima Nova Semibold"/>
                <a:cs typeface="Proxima Nova Semibold"/>
                <a:sym typeface="Proxima Nova Semibold"/>
              </a:rPr>
              <a:t>Heading</a:t>
            </a:r>
          </a:p>
          <a:p>
            <a:pPr lvl="0" rtl="0">
              <a:lnSpc>
                <a:spcPct val="150000"/>
              </a:lnSpc>
              <a:spcBef>
                <a:spcPts val="0"/>
              </a:spcBef>
              <a:buNone/>
            </a:pPr>
            <a:r>
              <a:rPr lang="en" sz="1800">
                <a:solidFill>
                  <a:schemeClr val="dk1"/>
                </a:solidFill>
                <a:latin typeface="Proxima Nova"/>
                <a:ea typeface="Proxima Nova"/>
                <a:cs typeface="Proxima Nova"/>
                <a:sym typeface="Proxima Nova"/>
              </a:rPr>
              <a:t>Text</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The Process</a:t>
            </a:r>
          </a:p>
        </p:txBody>
      </p:sp>
      <p:sp>
        <p:nvSpPr>
          <p:cNvPr id="91" name="Shape 91"/>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92" name="Shape 92"/>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
        <p:nvSpPr>
          <p:cNvPr id="93" name="Shape 93"/>
          <p:cNvSpPr txBox="1"/>
          <p:nvPr/>
        </p:nvSpPr>
        <p:spPr>
          <a:xfrm>
            <a:off x="301950" y="806625"/>
            <a:ext cx="8520600" cy="39201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Strategic investment from leadership</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Research and discovery to understand requirements</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Partnering with experts</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	Build foundations</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	Learn and grow</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Research and discovery to guide implementation</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Iterative design and build</a:t>
            </a:r>
          </a:p>
          <a:p>
            <a:pPr lvl="0" rtl="0">
              <a:lnSpc>
                <a:spcPct val="150000"/>
              </a:lnSpc>
              <a:spcBef>
                <a:spcPts val="0"/>
              </a:spcBef>
              <a:buClr>
                <a:schemeClr val="dk1"/>
              </a:buClr>
              <a:buSzPct val="61111"/>
              <a:buFont typeface="Arial"/>
              <a:buNone/>
            </a:pPr>
            <a:r>
              <a:rPr lang="en" sz="1800">
                <a:solidFill>
                  <a:schemeClr val="dk1"/>
                </a:solidFill>
                <a:latin typeface="Proxima Nova"/>
                <a:ea typeface="Proxima Nova"/>
                <a:cs typeface="Proxima Nova"/>
                <a:sym typeface="Proxima Nova"/>
              </a:rPr>
              <a:t>Release and iterate</a:t>
            </a:r>
          </a:p>
          <a:p>
            <a:pPr lvl="0" rtl="0">
              <a:lnSpc>
                <a:spcPct val="150000"/>
              </a:lnSpc>
              <a:spcBef>
                <a:spcPts val="0"/>
              </a:spcBef>
              <a:buNone/>
            </a:pPr>
            <a:r>
              <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69BA"/>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311700" y="2150850"/>
            <a:ext cx="8520600" cy="841800"/>
          </a:xfrm>
          <a:prstGeom prst="rect">
            <a:avLst/>
          </a:prstGeom>
        </p:spPr>
        <p:txBody>
          <a:bodyPr anchorCtr="0" anchor="ctr" bIns="91425" lIns="91425" rIns="91425" wrap="square" tIns="91425">
            <a:noAutofit/>
          </a:bodyPr>
          <a:lstStyle/>
          <a:p>
            <a:pPr lvl="0" rtl="0">
              <a:spcBef>
                <a:spcPts val="0"/>
              </a:spcBef>
              <a:buNone/>
            </a:pPr>
            <a:r>
              <a:rPr lang="en">
                <a:solidFill>
                  <a:schemeClr val="lt1"/>
                </a:solidFill>
                <a:latin typeface="Georgia"/>
                <a:ea typeface="Georgia"/>
                <a:cs typeface="Georgia"/>
                <a:sym typeface="Georgia"/>
              </a:rPr>
              <a:t>People  &gt; Process  &gt;  Tools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People</a:t>
            </a:r>
          </a:p>
        </p:txBody>
      </p:sp>
      <p:sp>
        <p:nvSpPr>
          <p:cNvPr id="104" name="Shape 104"/>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105" name="Shape 105"/>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pic>
        <p:nvPicPr>
          <p:cNvPr id="106" name="Shape 106"/>
          <p:cNvPicPr preferRelativeResize="0"/>
          <p:nvPr/>
        </p:nvPicPr>
        <p:blipFill>
          <a:blip r:embed="rId3">
            <a:alphaModFix/>
          </a:blip>
          <a:stretch>
            <a:fillRect/>
          </a:stretch>
        </p:blipFill>
        <p:spPr>
          <a:xfrm>
            <a:off x="6248325" y="898075"/>
            <a:ext cx="2574226" cy="1930669"/>
          </a:xfrm>
          <a:prstGeom prst="rect">
            <a:avLst/>
          </a:prstGeom>
          <a:noFill/>
          <a:ln>
            <a:noFill/>
          </a:ln>
        </p:spPr>
      </p:pic>
      <p:sp>
        <p:nvSpPr>
          <p:cNvPr id="107" name="Shape 107"/>
          <p:cNvSpPr/>
          <p:nvPr/>
        </p:nvSpPr>
        <p:spPr>
          <a:xfrm>
            <a:off x="5051025" y="898025"/>
            <a:ext cx="3771600" cy="30072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txBox="1"/>
          <p:nvPr/>
        </p:nvSpPr>
        <p:spPr>
          <a:xfrm>
            <a:off x="5404750" y="1105800"/>
            <a:ext cx="3315300" cy="24885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Development</a:t>
            </a:r>
          </a:p>
          <a:p>
            <a:pPr lvl="0" rtl="0">
              <a:lnSpc>
                <a:spcPct val="150000"/>
              </a:lnSpc>
              <a:spcBef>
                <a:spcPts val="0"/>
              </a:spcBef>
              <a:buNone/>
            </a:pPr>
            <a:r>
              <a:rPr lang="en" sz="1800">
                <a:solidFill>
                  <a:schemeClr val="lt1"/>
                </a:solidFill>
                <a:latin typeface="Proxima Nova"/>
                <a:ea typeface="Proxima Nova"/>
                <a:cs typeface="Proxima Nova"/>
                <a:sym typeface="Proxima Nova"/>
              </a:rPr>
              <a:t>3 - 4 Developers</a:t>
            </a:r>
          </a:p>
          <a:p>
            <a:pPr lvl="0" rtl="0">
              <a:lnSpc>
                <a:spcPct val="150000"/>
              </a:lnSpc>
              <a:spcBef>
                <a:spcPts val="0"/>
              </a:spcBef>
              <a:buNone/>
            </a:pPr>
            <a:r>
              <a:rPr lang="en" sz="1800">
                <a:solidFill>
                  <a:schemeClr val="lt1"/>
                </a:solidFill>
                <a:latin typeface="Proxima Nova"/>
                <a:ea typeface="Proxima Nova"/>
                <a:cs typeface="Proxima Nova"/>
                <a:sym typeface="Proxima Nova"/>
              </a:rPr>
              <a:t>1 - 2 Designers</a:t>
            </a:r>
          </a:p>
          <a:p>
            <a:pPr lvl="0" rtl="0">
              <a:lnSpc>
                <a:spcPct val="150000"/>
              </a:lnSpc>
              <a:spcBef>
                <a:spcPts val="0"/>
              </a:spcBef>
              <a:buNone/>
            </a:pPr>
            <a:r>
              <a:rPr lang="en" sz="1800">
                <a:solidFill>
                  <a:schemeClr val="lt1"/>
                </a:solidFill>
                <a:latin typeface="Proxima Nova"/>
                <a:ea typeface="Proxima Nova"/>
                <a:cs typeface="Proxima Nova"/>
                <a:sym typeface="Proxima Nova"/>
              </a:rPr>
              <a:t>Product owner</a:t>
            </a:r>
          </a:p>
          <a:p>
            <a:pPr lvl="0" rtl="0">
              <a:lnSpc>
                <a:spcPct val="150000"/>
              </a:lnSpc>
              <a:spcBef>
                <a:spcPts val="0"/>
              </a:spcBef>
              <a:buNone/>
            </a:pPr>
            <a:r>
              <a:rPr lang="en" sz="1800">
                <a:solidFill>
                  <a:schemeClr val="lt1"/>
                </a:solidFill>
                <a:latin typeface="Proxima Nova"/>
                <a:ea typeface="Proxima Nova"/>
                <a:cs typeface="Proxima Nova"/>
                <a:sym typeface="Proxima Nova"/>
              </a:rPr>
              <a:t>Scrum master</a:t>
            </a:r>
          </a:p>
          <a:p>
            <a:pPr lvl="0" rtl="0">
              <a:lnSpc>
                <a:spcPct val="200000"/>
              </a:lnSpc>
              <a:spcBef>
                <a:spcPts val="0"/>
              </a:spcBef>
              <a:buNone/>
            </a:pPr>
            <a:r>
              <a:t/>
            </a:r>
            <a:endParaRPr sz="1800">
              <a:solidFill>
                <a:schemeClr val="lt1"/>
              </a:solidFill>
              <a:latin typeface="Proxima Nova Semibold"/>
              <a:ea typeface="Proxima Nova Semibold"/>
              <a:cs typeface="Proxima Nova Semibold"/>
              <a:sym typeface="Proxima Nova Semibold"/>
            </a:endParaRP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p:txBody>
      </p:sp>
      <p:cxnSp>
        <p:nvCxnSpPr>
          <p:cNvPr id="109" name="Shape 109"/>
          <p:cNvCxnSpPr/>
          <p:nvPr/>
        </p:nvCxnSpPr>
        <p:spPr>
          <a:xfrm>
            <a:off x="5508921" y="1588123"/>
            <a:ext cx="529200" cy="0"/>
          </a:xfrm>
          <a:prstGeom prst="straightConnector1">
            <a:avLst/>
          </a:prstGeom>
          <a:noFill/>
          <a:ln cap="flat" cmpd="sng" w="38100">
            <a:solidFill>
              <a:srgbClr val="52EABC"/>
            </a:solidFill>
            <a:prstDash val="solid"/>
            <a:round/>
            <a:headEnd len="lg" w="lg" type="none"/>
            <a:tailEnd len="lg" w="lg" type="none"/>
          </a:ln>
        </p:spPr>
      </p:cxnSp>
      <p:pic>
        <p:nvPicPr>
          <p:cNvPr id="110" name="Shape 110"/>
          <p:cNvPicPr preferRelativeResize="0"/>
          <p:nvPr/>
        </p:nvPicPr>
        <p:blipFill rotWithShape="1">
          <a:blip r:embed="rId4">
            <a:alphaModFix/>
          </a:blip>
          <a:srcRect b="0" l="0" r="655" t="0"/>
          <a:stretch/>
        </p:blipFill>
        <p:spPr>
          <a:xfrm>
            <a:off x="411675" y="898025"/>
            <a:ext cx="4689149" cy="3007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p:nvPr/>
        </p:nvSpPr>
        <p:spPr>
          <a:xfrm>
            <a:off x="419850" y="898075"/>
            <a:ext cx="2574300" cy="1930800"/>
          </a:xfrm>
          <a:prstGeom prst="rect">
            <a:avLst/>
          </a:prstGeom>
          <a:solidFill>
            <a:srgbClr val="1169BA"/>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a:off x="3334100" y="898026"/>
            <a:ext cx="2574300" cy="2114700"/>
          </a:xfrm>
          <a:prstGeom prst="rect">
            <a:avLst/>
          </a:prstGeom>
          <a:solidFill>
            <a:srgbClr val="1169BA"/>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6248350" y="898026"/>
            <a:ext cx="2574300" cy="2882100"/>
          </a:xfrm>
          <a:prstGeom prst="rect">
            <a:avLst/>
          </a:prstGeom>
          <a:solidFill>
            <a:srgbClr val="1169BA"/>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Process: Agile / Scrum</a:t>
            </a:r>
          </a:p>
        </p:txBody>
      </p:sp>
      <p:sp>
        <p:nvSpPr>
          <p:cNvPr id="119" name="Shape 119"/>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120" name="Shape 120"/>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
        <p:nvSpPr>
          <p:cNvPr id="121" name="Shape 121"/>
          <p:cNvSpPr txBox="1"/>
          <p:nvPr/>
        </p:nvSpPr>
        <p:spPr>
          <a:xfrm>
            <a:off x="522400" y="953400"/>
            <a:ext cx="2351400" cy="36672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Simple</a:t>
            </a:r>
          </a:p>
          <a:p>
            <a:pPr indent="0" lvl="0" marL="0" rtl="0">
              <a:lnSpc>
                <a:spcPct val="150000"/>
              </a:lnSpc>
              <a:spcBef>
                <a:spcPts val="0"/>
              </a:spcBef>
              <a:buNone/>
            </a:pPr>
            <a:r>
              <a:rPr lang="en" sz="1800">
                <a:solidFill>
                  <a:schemeClr val="lt1"/>
                </a:solidFill>
                <a:latin typeface="Proxima Nova"/>
                <a:ea typeface="Proxima Nova"/>
                <a:cs typeface="Proxima Nova"/>
                <a:sym typeface="Proxima Nova"/>
              </a:rPr>
              <a:t>Light on formalism</a:t>
            </a:r>
          </a:p>
          <a:p>
            <a:pPr indent="0" lvl="0" marL="0" rtl="0">
              <a:lnSpc>
                <a:spcPct val="150000"/>
              </a:lnSpc>
              <a:spcBef>
                <a:spcPts val="0"/>
              </a:spcBef>
              <a:buNone/>
            </a:pPr>
            <a:r>
              <a:rPr lang="en" sz="1800">
                <a:solidFill>
                  <a:schemeClr val="lt1"/>
                </a:solidFill>
                <a:latin typeface="Proxima Nova"/>
                <a:ea typeface="Proxima Nova"/>
                <a:cs typeface="Proxima Nova"/>
                <a:sym typeface="Proxima Nova"/>
              </a:rPr>
              <a:t>Lots of convention</a:t>
            </a:r>
          </a:p>
          <a:p>
            <a:pPr indent="0" lvl="0" marL="0" rtl="0">
              <a:lnSpc>
                <a:spcPct val="150000"/>
              </a:lnSpc>
              <a:spcBef>
                <a:spcPts val="0"/>
              </a:spcBef>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a:solidFill>
                <a:schemeClr val="lt1"/>
              </a:solidFill>
              <a:latin typeface="Proxima Nova"/>
              <a:ea typeface="Proxima Nova"/>
              <a:cs typeface="Proxima Nova"/>
              <a:sym typeface="Proxima Nova"/>
            </a:endParaRPr>
          </a:p>
        </p:txBody>
      </p:sp>
      <p:cxnSp>
        <p:nvCxnSpPr>
          <p:cNvPr id="122" name="Shape 122"/>
          <p:cNvCxnSpPr/>
          <p:nvPr/>
        </p:nvCxnSpPr>
        <p:spPr>
          <a:xfrm>
            <a:off x="623957" y="1435723"/>
            <a:ext cx="529200" cy="0"/>
          </a:xfrm>
          <a:prstGeom prst="straightConnector1">
            <a:avLst/>
          </a:prstGeom>
          <a:noFill/>
          <a:ln cap="flat" cmpd="sng" w="38100">
            <a:solidFill>
              <a:srgbClr val="52EABC"/>
            </a:solidFill>
            <a:prstDash val="solid"/>
            <a:round/>
            <a:headEnd len="lg" w="lg" type="none"/>
            <a:tailEnd len="lg" w="lg" type="none"/>
          </a:ln>
        </p:spPr>
      </p:cxnSp>
      <p:sp>
        <p:nvSpPr>
          <p:cNvPr id="123" name="Shape 123"/>
          <p:cNvSpPr txBox="1"/>
          <p:nvPr/>
        </p:nvSpPr>
        <p:spPr>
          <a:xfrm>
            <a:off x="3437050" y="953400"/>
            <a:ext cx="2351400" cy="36672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Principled</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Rules</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Etiquette</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Communication</a:t>
            </a:r>
          </a:p>
          <a:p>
            <a:pPr indent="0" lvl="0" marL="0" rtl="0">
              <a:lnSpc>
                <a:spcPct val="150000"/>
              </a:lnSpc>
              <a:spcBef>
                <a:spcPts val="0"/>
              </a:spcBef>
              <a:buNone/>
            </a:pPr>
            <a:r>
              <a:t/>
            </a:r>
            <a:endParaRPr sz="1800">
              <a:solidFill>
                <a:schemeClr val="lt1"/>
              </a:solidFill>
              <a:latin typeface="Proxima Nova"/>
              <a:ea typeface="Proxima Nova"/>
              <a:cs typeface="Proxima Nova"/>
              <a:sym typeface="Proxima Nova"/>
            </a:endParaRPr>
          </a:p>
          <a:p>
            <a:pPr indent="0" lvl="0" marL="0" rtl="0">
              <a:lnSpc>
                <a:spcPct val="150000"/>
              </a:lnSpc>
              <a:spcBef>
                <a:spcPts val="0"/>
              </a:spcBef>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a:solidFill>
                <a:schemeClr val="lt1"/>
              </a:solidFill>
              <a:latin typeface="Proxima Nova"/>
              <a:ea typeface="Proxima Nova"/>
              <a:cs typeface="Proxima Nova"/>
              <a:sym typeface="Proxima Nova"/>
            </a:endParaRPr>
          </a:p>
        </p:txBody>
      </p:sp>
      <p:cxnSp>
        <p:nvCxnSpPr>
          <p:cNvPr id="124" name="Shape 124"/>
          <p:cNvCxnSpPr/>
          <p:nvPr/>
        </p:nvCxnSpPr>
        <p:spPr>
          <a:xfrm>
            <a:off x="3527721" y="1435723"/>
            <a:ext cx="529200" cy="0"/>
          </a:xfrm>
          <a:prstGeom prst="straightConnector1">
            <a:avLst/>
          </a:prstGeom>
          <a:noFill/>
          <a:ln cap="flat" cmpd="sng" w="38100">
            <a:solidFill>
              <a:srgbClr val="52EABC"/>
            </a:solidFill>
            <a:prstDash val="solid"/>
            <a:round/>
            <a:headEnd len="lg" w="lg" type="none"/>
            <a:tailEnd len="lg" w="lg" type="none"/>
          </a:ln>
        </p:spPr>
      </p:cxnSp>
      <p:sp>
        <p:nvSpPr>
          <p:cNvPr id="125" name="Shape 125"/>
          <p:cNvSpPr txBox="1"/>
          <p:nvPr/>
        </p:nvSpPr>
        <p:spPr>
          <a:xfrm>
            <a:off x="6368700" y="953400"/>
            <a:ext cx="2351400" cy="24885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Routine</a:t>
            </a:r>
          </a:p>
          <a:p>
            <a:pPr lvl="0" rtl="0">
              <a:lnSpc>
                <a:spcPct val="150000"/>
              </a:lnSpc>
              <a:spcBef>
                <a:spcPts val="0"/>
              </a:spcBef>
              <a:buNone/>
            </a:pPr>
            <a:r>
              <a:rPr lang="en" sz="1800">
                <a:solidFill>
                  <a:schemeClr val="lt1"/>
                </a:solidFill>
                <a:latin typeface="Proxima Nova"/>
                <a:ea typeface="Proxima Nova"/>
                <a:cs typeface="Proxima Nova"/>
                <a:sym typeface="Proxima Nova"/>
              </a:rPr>
              <a:t>Daily standup</a:t>
            </a:r>
          </a:p>
          <a:p>
            <a:pPr lvl="0" rtl="0">
              <a:lnSpc>
                <a:spcPct val="115000"/>
              </a:lnSpc>
              <a:spcBef>
                <a:spcPts val="0"/>
              </a:spcBef>
              <a:buNone/>
            </a:pPr>
            <a:r>
              <a:rPr lang="en" sz="1800">
                <a:solidFill>
                  <a:schemeClr val="lt1"/>
                </a:solidFill>
                <a:latin typeface="Proxima Nova"/>
                <a:ea typeface="Proxima Nova"/>
                <a:cs typeface="Proxima Nova"/>
                <a:sym typeface="Proxima Nova"/>
              </a:rPr>
              <a:t>Bi-weekly sprint</a:t>
            </a:r>
          </a:p>
          <a:p>
            <a:pPr lvl="0" rtl="0">
              <a:lnSpc>
                <a:spcPct val="150000"/>
              </a:lnSpc>
              <a:spcBef>
                <a:spcPts val="0"/>
              </a:spcBef>
              <a:buNone/>
            </a:pPr>
            <a:r>
              <a:rPr lang="en" sz="1800">
                <a:solidFill>
                  <a:schemeClr val="lt1"/>
                </a:solidFill>
                <a:latin typeface="Proxima Nova"/>
                <a:ea typeface="Proxima Nova"/>
                <a:cs typeface="Proxima Nova"/>
                <a:sym typeface="Proxima Nova"/>
              </a:rPr>
              <a:t>planning</a:t>
            </a:r>
          </a:p>
          <a:p>
            <a:pPr indent="0" lvl="0" marL="0" rtl="0">
              <a:lnSpc>
                <a:spcPct val="150000"/>
              </a:lnSpc>
              <a:spcBef>
                <a:spcPts val="0"/>
              </a:spcBef>
              <a:buNone/>
            </a:pPr>
            <a:r>
              <a:rPr lang="en" sz="1800">
                <a:solidFill>
                  <a:schemeClr val="lt1"/>
                </a:solidFill>
                <a:latin typeface="Proxima Nova"/>
                <a:ea typeface="Proxima Nova"/>
                <a:cs typeface="Proxima Nova"/>
                <a:sym typeface="Proxima Nova"/>
              </a:rPr>
              <a:t>Retrospectives</a:t>
            </a:r>
          </a:p>
          <a:p>
            <a:pPr lvl="0" rtl="0">
              <a:lnSpc>
                <a:spcPct val="150000"/>
              </a:lnSpc>
              <a:spcBef>
                <a:spcPts val="0"/>
              </a:spcBef>
              <a:buNone/>
            </a:pPr>
            <a:r>
              <a:rPr lang="en" sz="1800">
                <a:solidFill>
                  <a:schemeClr val="lt1"/>
                </a:solidFill>
                <a:latin typeface="Proxima Nova"/>
                <a:ea typeface="Proxima Nova"/>
                <a:cs typeface="Proxima Nova"/>
                <a:sym typeface="Proxima Nova"/>
              </a:rPr>
              <a:t>Release Mondays</a:t>
            </a: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p:txBody>
      </p:sp>
      <p:cxnSp>
        <p:nvCxnSpPr>
          <p:cNvPr id="126" name="Shape 126"/>
          <p:cNvCxnSpPr/>
          <p:nvPr/>
        </p:nvCxnSpPr>
        <p:spPr>
          <a:xfrm>
            <a:off x="6466864" y="1435723"/>
            <a:ext cx="529200" cy="0"/>
          </a:xfrm>
          <a:prstGeom prst="straightConnector1">
            <a:avLst/>
          </a:prstGeom>
          <a:noFill/>
          <a:ln cap="flat" cmpd="sng" w="38100">
            <a:solidFill>
              <a:srgbClr val="52EABC"/>
            </a:solidFill>
            <a:prstDash val="solid"/>
            <a:round/>
            <a:headEnd len="lg" w="lg" type="none"/>
            <a:tailEnd len="lg" w="lg"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p:nvPr/>
        </p:nvSpPr>
        <p:spPr>
          <a:xfrm>
            <a:off x="6248350" y="898025"/>
            <a:ext cx="2574300" cy="20901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132" name="Shape 132"/>
          <p:cNvSpPr/>
          <p:nvPr/>
        </p:nvSpPr>
        <p:spPr>
          <a:xfrm>
            <a:off x="3334100" y="898025"/>
            <a:ext cx="2574300" cy="23514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133" name="Shape 133"/>
          <p:cNvSpPr/>
          <p:nvPr/>
        </p:nvSpPr>
        <p:spPr>
          <a:xfrm>
            <a:off x="419850" y="898075"/>
            <a:ext cx="2574300" cy="28821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sp>
        <p:nvSpPr>
          <p:cNvPr id="134" name="Shape 134"/>
          <p:cNvSpPr txBox="1"/>
          <p:nvPr>
            <p:ph type="title"/>
          </p:nvPr>
        </p:nvSpPr>
        <p:spPr>
          <a:xfrm>
            <a:off x="301800" y="185675"/>
            <a:ext cx="8520600" cy="430500"/>
          </a:xfrm>
          <a:prstGeom prst="rect">
            <a:avLst/>
          </a:prstGeom>
        </p:spPr>
        <p:txBody>
          <a:bodyPr anchorCtr="0" anchor="t" bIns="91425" lIns="91425" rIns="91425" wrap="square" tIns="91425">
            <a:noAutofit/>
          </a:bodyPr>
          <a:lstStyle/>
          <a:p>
            <a:pPr lvl="0" rtl="0">
              <a:spcBef>
                <a:spcPts val="0"/>
              </a:spcBef>
              <a:buNone/>
            </a:pPr>
            <a:r>
              <a:rPr lang="en" sz="1800">
                <a:solidFill>
                  <a:srgbClr val="003B71"/>
                </a:solidFill>
                <a:latin typeface="Proxima Nova Semibold"/>
                <a:ea typeface="Proxima Nova Semibold"/>
                <a:cs typeface="Proxima Nova Semibold"/>
                <a:sym typeface="Proxima Nova Semibold"/>
              </a:rPr>
              <a:t>Tools</a:t>
            </a:r>
          </a:p>
        </p:txBody>
      </p:sp>
      <p:sp>
        <p:nvSpPr>
          <p:cNvPr id="135" name="Shape 135"/>
          <p:cNvSpPr/>
          <p:nvPr/>
        </p:nvSpPr>
        <p:spPr>
          <a:xfrm>
            <a:off x="0" y="4946525"/>
            <a:ext cx="9144000" cy="204300"/>
          </a:xfrm>
          <a:prstGeom prst="rect">
            <a:avLst/>
          </a:prstGeom>
          <a:solidFill>
            <a:srgbClr val="003B71"/>
          </a:solidFill>
          <a:ln>
            <a:noFill/>
          </a:ln>
        </p:spPr>
        <p:txBody>
          <a:bodyPr anchorCtr="0" anchor="ctr" bIns="91425" lIns="91425" rIns="91425" wrap="square" tIns="91425">
            <a:noAutofit/>
          </a:bodyPr>
          <a:lstStyle/>
          <a:p>
            <a:pPr lvl="0">
              <a:spcBef>
                <a:spcPts val="0"/>
              </a:spcBef>
              <a:buNone/>
            </a:pPr>
            <a:r>
              <a:t/>
            </a:r>
            <a:endParaRPr/>
          </a:p>
        </p:txBody>
      </p:sp>
      <p:cxnSp>
        <p:nvCxnSpPr>
          <p:cNvPr id="136" name="Shape 136"/>
          <p:cNvCxnSpPr/>
          <p:nvPr/>
        </p:nvCxnSpPr>
        <p:spPr>
          <a:xfrm>
            <a:off x="411686" y="627463"/>
            <a:ext cx="529200" cy="0"/>
          </a:xfrm>
          <a:prstGeom prst="straightConnector1">
            <a:avLst/>
          </a:prstGeom>
          <a:noFill/>
          <a:ln cap="flat" cmpd="sng" w="38100">
            <a:solidFill>
              <a:srgbClr val="52EABC"/>
            </a:solidFill>
            <a:prstDash val="solid"/>
            <a:round/>
            <a:headEnd len="lg" w="lg" type="none"/>
            <a:tailEnd len="lg" w="lg" type="none"/>
          </a:ln>
        </p:spPr>
      </p:cxnSp>
      <p:sp>
        <p:nvSpPr>
          <p:cNvPr id="137" name="Shape 137"/>
          <p:cNvSpPr txBox="1"/>
          <p:nvPr/>
        </p:nvSpPr>
        <p:spPr>
          <a:xfrm>
            <a:off x="522400" y="953400"/>
            <a:ext cx="2351400" cy="36672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Communication</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Zoom</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Slack</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Trello</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Jira</a:t>
            </a:r>
          </a:p>
          <a:p>
            <a:pPr indent="-69850" lvl="0" marL="0" rtl="0">
              <a:lnSpc>
                <a:spcPct val="150000"/>
              </a:lnSpc>
              <a:spcBef>
                <a:spcPts val="0"/>
              </a:spcBef>
              <a:buClr>
                <a:schemeClr val="dk1"/>
              </a:buClr>
              <a:buSzPct val="61111"/>
              <a:buFont typeface="Arial"/>
              <a:buNone/>
            </a:pPr>
            <a:r>
              <a:rPr lang="en" sz="1800">
                <a:solidFill>
                  <a:schemeClr val="lt1"/>
                </a:solidFill>
                <a:latin typeface="Proxima Nova"/>
                <a:ea typeface="Proxima Nova"/>
                <a:cs typeface="Proxima Nova"/>
                <a:sym typeface="Proxima Nova"/>
              </a:rPr>
              <a:t>Zeplin + Sketch</a:t>
            </a:r>
          </a:p>
          <a:p>
            <a:pPr lvl="0" rtl="0">
              <a:lnSpc>
                <a:spcPct val="150000"/>
              </a:lnSpc>
              <a:spcBef>
                <a:spcPts val="0"/>
              </a:spcBef>
              <a:buClr>
                <a:schemeClr val="dk1"/>
              </a:buClr>
              <a:buFont typeface="Arial"/>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Clr>
                <a:schemeClr val="dk1"/>
              </a:buClr>
              <a:buFont typeface="Arial"/>
              <a:buNone/>
            </a:pPr>
            <a:r>
              <a:t/>
            </a:r>
            <a:endParaRPr sz="1800">
              <a:solidFill>
                <a:schemeClr val="lt1"/>
              </a:solidFill>
              <a:latin typeface="Proxima Nova"/>
              <a:ea typeface="Proxima Nova"/>
              <a:cs typeface="Proxima Nova"/>
              <a:sym typeface="Proxima Nova"/>
            </a:endParaRPr>
          </a:p>
          <a:p>
            <a:pPr lvl="0" rtl="0">
              <a:lnSpc>
                <a:spcPct val="150000"/>
              </a:lnSpc>
              <a:spcBef>
                <a:spcPts val="0"/>
              </a:spcBef>
              <a:buNone/>
            </a:pPr>
            <a:r>
              <a:t/>
            </a:r>
            <a:endParaRPr sz="1800">
              <a:solidFill>
                <a:schemeClr val="lt1"/>
              </a:solidFill>
              <a:latin typeface="Proxima Nova"/>
              <a:ea typeface="Proxima Nova"/>
              <a:cs typeface="Proxima Nova"/>
              <a:sym typeface="Proxima Nova"/>
            </a:endParaRPr>
          </a:p>
        </p:txBody>
      </p:sp>
      <p:cxnSp>
        <p:nvCxnSpPr>
          <p:cNvPr id="138" name="Shape 138"/>
          <p:cNvCxnSpPr/>
          <p:nvPr/>
        </p:nvCxnSpPr>
        <p:spPr>
          <a:xfrm>
            <a:off x="623957" y="1435723"/>
            <a:ext cx="529200" cy="0"/>
          </a:xfrm>
          <a:prstGeom prst="straightConnector1">
            <a:avLst/>
          </a:prstGeom>
          <a:noFill/>
          <a:ln cap="flat" cmpd="sng" w="38100">
            <a:solidFill>
              <a:srgbClr val="52EABC"/>
            </a:solidFill>
            <a:prstDash val="solid"/>
            <a:round/>
            <a:headEnd len="lg" w="lg" type="none"/>
            <a:tailEnd len="lg" w="lg" type="none"/>
          </a:ln>
        </p:spPr>
      </p:cxnSp>
      <p:sp>
        <p:nvSpPr>
          <p:cNvPr id="139" name="Shape 139"/>
          <p:cNvSpPr txBox="1"/>
          <p:nvPr/>
        </p:nvSpPr>
        <p:spPr>
          <a:xfrm>
            <a:off x="3437050" y="953400"/>
            <a:ext cx="2351400" cy="3667200"/>
          </a:xfrm>
          <a:prstGeom prst="rect">
            <a:avLst/>
          </a:prstGeom>
          <a:noFill/>
          <a:ln>
            <a:noFill/>
          </a:ln>
        </p:spPr>
        <p:txBody>
          <a:bodyPr anchorCtr="0" anchor="t" bIns="91425" lIns="91425" rIns="91425" wrap="square" tIns="91425">
            <a:noAutofit/>
          </a:bodyPr>
          <a:lstStyle/>
          <a:p>
            <a:pPr lvl="0" rtl="0">
              <a:lnSpc>
                <a:spcPct val="100000"/>
              </a:lnSpc>
              <a:spcBef>
                <a:spcPts val="0"/>
              </a:spcBef>
              <a:buNone/>
            </a:pPr>
            <a:r>
              <a:rPr lang="en" sz="1800">
                <a:solidFill>
                  <a:schemeClr val="lt1"/>
                </a:solidFill>
                <a:latin typeface="Proxima Nova Semibold"/>
                <a:ea typeface="Proxima Nova Semibold"/>
                <a:cs typeface="Proxima Nova Semibold"/>
                <a:sym typeface="Proxima Nova Semibold"/>
              </a:rPr>
              <a:t>Distributed</a:t>
            </a:r>
          </a:p>
          <a:p>
            <a:pPr lvl="0" rtl="0">
              <a:lnSpc>
                <a:spcPct val="200000"/>
              </a:lnSpc>
              <a:spcBef>
                <a:spcPts val="0"/>
              </a:spcBef>
              <a:buClr>
                <a:schemeClr val="dk1"/>
              </a:buClr>
              <a:buSzPct val="61111"/>
              <a:buFont typeface="Arial"/>
              <a:buNone/>
            </a:pPr>
            <a:r>
              <a:rPr lang="en" sz="1800">
                <a:solidFill>
                  <a:schemeClr val="lt1"/>
                </a:solidFill>
                <a:latin typeface="Proxima Nova Semibold"/>
                <a:ea typeface="Proxima Nova Semibold"/>
                <a:cs typeface="Proxima Nova Semibold"/>
                <a:sym typeface="Proxima Nova Semibold"/>
              </a:rPr>
              <a:t>Automation</a:t>
            </a:r>
          </a:p>
          <a:p>
            <a:pPr lvl="0" rtl="0">
              <a:lnSpc>
                <a:spcPct val="150000"/>
              </a:lnSpc>
              <a:spcBef>
                <a:spcPts val="0"/>
              </a:spcBef>
              <a:buNone/>
            </a:pPr>
            <a:r>
              <a:rPr lang="en" sz="1800">
                <a:solidFill>
                  <a:schemeClr val="lt1"/>
                </a:solidFill>
                <a:latin typeface="Proxima Nova"/>
                <a:ea typeface="Proxima Nova"/>
                <a:cs typeface="Proxima Nova"/>
                <a:sym typeface="Proxima Nova"/>
              </a:rPr>
              <a:t>GitHub + PRs</a:t>
            </a:r>
          </a:p>
          <a:p>
            <a:pPr lvl="0" rtl="0">
              <a:lnSpc>
                <a:spcPct val="150000"/>
              </a:lnSpc>
              <a:spcBef>
                <a:spcPts val="0"/>
              </a:spcBef>
              <a:buNone/>
            </a:pPr>
            <a:r>
              <a:rPr lang="en" sz="1800">
                <a:solidFill>
                  <a:schemeClr val="lt1"/>
                </a:solidFill>
                <a:latin typeface="Proxima Nova"/>
                <a:ea typeface="Proxima Nova"/>
                <a:cs typeface="Proxima Nova"/>
                <a:sym typeface="Proxima Nova"/>
              </a:rPr>
              <a:t>CircleCI </a:t>
            </a:r>
          </a:p>
          <a:p>
            <a:pPr lvl="0" rtl="0">
              <a:lnSpc>
                <a:spcPct val="150000"/>
              </a:lnSpc>
              <a:spcBef>
                <a:spcPts val="0"/>
              </a:spcBef>
              <a:buNone/>
            </a:pPr>
            <a:r>
              <a:rPr lang="en" sz="1800">
                <a:solidFill>
                  <a:schemeClr val="lt1"/>
                </a:solidFill>
                <a:latin typeface="Proxima Nova"/>
                <a:ea typeface="Proxima Nova"/>
                <a:cs typeface="Proxima Nova"/>
                <a:sym typeface="Proxima Nova"/>
              </a:rPr>
              <a:t>Pantheon + Terminus</a:t>
            </a:r>
          </a:p>
          <a:p>
            <a:pPr lvl="0" rtl="0">
              <a:lnSpc>
                <a:spcPct val="150000"/>
              </a:lnSpc>
              <a:spcBef>
                <a:spcPts val="0"/>
              </a:spcBef>
              <a:buNone/>
            </a:pPr>
            <a:r>
              <a:t/>
            </a:r>
            <a:endParaRPr>
              <a:solidFill>
                <a:schemeClr val="lt1"/>
              </a:solidFill>
              <a:latin typeface="Proxima Nova"/>
              <a:ea typeface="Proxima Nova"/>
              <a:cs typeface="Proxima Nova"/>
              <a:sym typeface="Proxima Nova"/>
            </a:endParaRPr>
          </a:p>
        </p:txBody>
      </p:sp>
      <p:cxnSp>
        <p:nvCxnSpPr>
          <p:cNvPr id="140" name="Shape 140"/>
          <p:cNvCxnSpPr/>
          <p:nvPr/>
        </p:nvCxnSpPr>
        <p:spPr>
          <a:xfrm>
            <a:off x="3535896" y="1705123"/>
            <a:ext cx="529200" cy="0"/>
          </a:xfrm>
          <a:prstGeom prst="straightConnector1">
            <a:avLst/>
          </a:prstGeom>
          <a:noFill/>
          <a:ln cap="flat" cmpd="sng" w="38100">
            <a:solidFill>
              <a:srgbClr val="52EABC"/>
            </a:solidFill>
            <a:prstDash val="solid"/>
            <a:round/>
            <a:headEnd len="lg" w="lg" type="none"/>
            <a:tailEnd len="lg" w="lg" type="none"/>
          </a:ln>
        </p:spPr>
      </p:cxnSp>
      <p:sp>
        <p:nvSpPr>
          <p:cNvPr id="141" name="Shape 141"/>
          <p:cNvSpPr txBox="1"/>
          <p:nvPr/>
        </p:nvSpPr>
        <p:spPr>
          <a:xfrm>
            <a:off x="6368700" y="953400"/>
            <a:ext cx="2351400" cy="2488500"/>
          </a:xfrm>
          <a:prstGeom prst="rect">
            <a:avLst/>
          </a:prstGeom>
          <a:noFill/>
          <a:ln>
            <a:noFill/>
          </a:ln>
        </p:spPr>
        <p:txBody>
          <a:bodyPr anchorCtr="0" anchor="t" bIns="91425" lIns="91425" rIns="91425" wrap="square" tIns="91425">
            <a:noAutofit/>
          </a:bodyPr>
          <a:lstStyle/>
          <a:p>
            <a:pPr lvl="0" rtl="0">
              <a:lnSpc>
                <a:spcPct val="200000"/>
              </a:lnSpc>
              <a:spcBef>
                <a:spcPts val="0"/>
              </a:spcBef>
              <a:buNone/>
            </a:pPr>
            <a:r>
              <a:rPr lang="en" sz="1800">
                <a:solidFill>
                  <a:schemeClr val="lt1"/>
                </a:solidFill>
                <a:latin typeface="Proxima Nova Semibold"/>
                <a:ea typeface="Proxima Nova Semibold"/>
                <a:cs typeface="Proxima Nova Semibold"/>
                <a:sym typeface="Proxima Nova Semibold"/>
              </a:rPr>
              <a:t>Local Dev</a:t>
            </a:r>
          </a:p>
          <a:p>
            <a:pPr lvl="0" rtl="0">
              <a:lnSpc>
                <a:spcPct val="150000"/>
              </a:lnSpc>
              <a:spcBef>
                <a:spcPts val="0"/>
              </a:spcBef>
              <a:buNone/>
            </a:pPr>
            <a:r>
              <a:rPr lang="en" sz="1800">
                <a:solidFill>
                  <a:schemeClr val="lt1"/>
                </a:solidFill>
                <a:latin typeface="Proxima Nova"/>
                <a:ea typeface="Proxima Nova"/>
                <a:cs typeface="Proxima Nova"/>
                <a:sym typeface="Proxima Nova"/>
              </a:rPr>
              <a:t>Docker + Drush</a:t>
            </a:r>
          </a:p>
          <a:p>
            <a:pPr lvl="0" rtl="0">
              <a:lnSpc>
                <a:spcPct val="150000"/>
              </a:lnSpc>
              <a:spcBef>
                <a:spcPts val="0"/>
              </a:spcBef>
              <a:buNone/>
            </a:pPr>
            <a:r>
              <a:rPr lang="en" sz="1800">
                <a:solidFill>
                  <a:schemeClr val="lt1"/>
                </a:solidFill>
                <a:latin typeface="Proxima Nova"/>
                <a:ea typeface="Proxima Nova"/>
                <a:cs typeface="Proxima Nova"/>
                <a:sym typeface="Proxima Nova"/>
              </a:rPr>
              <a:t>Node</a:t>
            </a:r>
          </a:p>
          <a:p>
            <a:pPr lvl="0" rtl="0">
              <a:lnSpc>
                <a:spcPct val="150000"/>
              </a:lnSpc>
              <a:spcBef>
                <a:spcPts val="0"/>
              </a:spcBef>
              <a:buNone/>
            </a:pPr>
            <a:r>
              <a:rPr lang="en" sz="1800">
                <a:solidFill>
                  <a:schemeClr val="lt1"/>
                </a:solidFill>
                <a:latin typeface="Proxima Nova"/>
                <a:ea typeface="Proxima Nova"/>
                <a:cs typeface="Proxima Nova"/>
                <a:sym typeface="Proxima Nova"/>
              </a:rPr>
              <a:t>(PhpStorm)</a:t>
            </a:r>
          </a:p>
        </p:txBody>
      </p:sp>
      <p:cxnSp>
        <p:nvCxnSpPr>
          <p:cNvPr id="142" name="Shape 142"/>
          <p:cNvCxnSpPr/>
          <p:nvPr/>
        </p:nvCxnSpPr>
        <p:spPr>
          <a:xfrm>
            <a:off x="6466864" y="1435723"/>
            <a:ext cx="529200" cy="0"/>
          </a:xfrm>
          <a:prstGeom prst="straightConnector1">
            <a:avLst/>
          </a:prstGeom>
          <a:noFill/>
          <a:ln cap="flat" cmpd="sng" w="38100">
            <a:solidFill>
              <a:srgbClr val="52EABC"/>
            </a:solidFill>
            <a:prstDash val="solid"/>
            <a:round/>
            <a:headEnd len="lg" w="lg" type="none"/>
            <a:tailEnd len="lg" w="lg" type="none"/>
          </a:ln>
        </p:spPr>
      </p:cxnSp>
      <p:sp>
        <p:nvSpPr>
          <p:cNvPr id="143" name="Shape 143"/>
          <p:cNvSpPr txBox="1"/>
          <p:nvPr/>
        </p:nvSpPr>
        <p:spPr>
          <a:xfrm>
            <a:off x="454350" y="4050775"/>
            <a:ext cx="8368200" cy="8283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 sz="1800">
                <a:solidFill>
                  <a:schemeClr val="dk1"/>
                </a:solidFill>
                <a:latin typeface="Proxima Nova"/>
                <a:ea typeface="Proxima Nova"/>
                <a:cs typeface="Proxima Nova"/>
                <a:sym typeface="Proxima Nova"/>
              </a:rPr>
              <a:t>Jira Stories become GitHub branches / PRs, stories grouped in weekly releases</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