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31.xml"/>
  <Override ContentType="application/vnd.openxmlformats-officedocument.presentationml.slide+xml" PartName="/ppt/slides/slide43.xml"/>
  <Override ContentType="application/vnd.openxmlformats-officedocument.presentationml.slide+xml" PartName="/ppt/slides/slide40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4.xml"/>
  <Override ContentType="application/vnd.openxmlformats-officedocument.presentationml.slide+xml" PartName="/ppt/slides/slide38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4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19" Type="http://schemas.openxmlformats.org/officeDocument/2006/relationships/slide" Target="slides/slide14.xml"/><Relationship Id="rId36" Type="http://schemas.openxmlformats.org/officeDocument/2006/relationships/slide" Target="slides/slide3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29" Type="http://schemas.openxmlformats.org/officeDocument/2006/relationships/slide" Target="slides/slide24.xml"/><Relationship Id="rId49" Type="http://schemas.openxmlformats.org/officeDocument/2006/relationships/slide" Target="slides/slide4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40" Type="http://schemas.openxmlformats.org/officeDocument/2006/relationships/slide" Target="slides/slide35.xml"/><Relationship Id="rId1" Type="http://schemas.openxmlformats.org/officeDocument/2006/relationships/theme" Target="theme/theme3.xml"/><Relationship Id="rId22" Type="http://schemas.openxmlformats.org/officeDocument/2006/relationships/slide" Target="slides/slide17.xml"/><Relationship Id="rId41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42" Type="http://schemas.openxmlformats.org/officeDocument/2006/relationships/slide" Target="slides/slide37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2" Type="http://schemas.openxmlformats.org/officeDocument/2006/relationships/hyperlink" Target="http://bcns:bcnsdev@fldrupalcamp.bcns.devops.ourdrop.com/" TargetMode="Externa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AutoNum type="arabicPeriod"/>
            </a:pPr>
            <a:r>
              <a:rPr lang="en"/>
              <a:t>IA focuses on content organization, which means fewer one-off pages fall through the cracks.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AutoNum type="arabicPeriod"/>
            </a:pPr>
            <a:r>
              <a:rPr lang="en"/>
              <a:t>Designs are becoming more complex, with mixture of images and content blocks.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AutoNum type="arabicPeriod"/>
            </a:pPr>
            <a:r>
              <a:rPr lang="en"/>
              <a:t>Clients want granular control over sidebars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Key differences between Any Page and content type for each presentation type -- content models focus on site structure rather than content types, which allows laser-focus on user needs.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Instead of content types, use page type tags.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Instead of an unending list of fields, implement reusable blocks.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Conventional content type: starting adding fields. And even after adding fields, typically locked into a static layout.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Single content type: Core fields, then flexible blocks. Event block includes date/time and location. Reusable, can be reordered.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WILL: Can you flesh out this list? List modules in order of importance.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WILL: Can you provide an overview of ECK, how it works, etc. Add supporting slides as needed.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WILL: Can you provide an overview of ECK, how it works, etc. Add supporting slides as needed.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WILL: Can you provide an overview of ECK, how it works, etc. Add supporting slides as needed.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WILL: Can you provide an overview of ECK, how it works, etc. Add supporting slides as needed.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Before we talk about fields in the Any Page content type, let’s look at a supporting entity type: Options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 details on background. Will, can you add yours?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Before we talk about fields in the Any Page content type, let’s look at a supporting entity type: Options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Core fields on Any Page content type: title, tags (using Options entity reference), teaser and teaser image. Then the meat of Any Page: entity reference fields. Our structure is based on the regions in our standard page template.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Core fields on Any Page content type: title, tags (using Options entity reference), teaser and teaser image. Then the meat of Any Page: entity reference fields. Our structure is based on the regions in our standard page template.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Tags instead of page types. Allow multiple page type tags.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Teaser: recommend requiring since there’s no body field to use as fallback for teaser.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Now, we’ll turn our attention to the Any Blocks, the entities that are referenced in the Entity Reference fields.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Except for Text block, each is focused on a single bit of functionality.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 features on text block, the workhorse of Any Page.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WILL: can you add details on how it works, considerations in use, configuration, etc? Feel free to add supporting slides.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 details on background. Will, can you add yours?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WILL: can you add details on how it works, considerations in use, configuration, etc? Feel free to add supporting slides.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WILL: can you add information on technical considerations, such as performance, search, commerce, data integrity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Anypage Demo: 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http://bcns:bcnsdev@fldrupalcamp.bcns.devops.ourdrop.com/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AutoNum type="arabicPeriod"/>
            </a:pPr>
            <a:r>
              <a:rPr lang="en"/>
              <a:t>Any Page content type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AutoNum type="arabicPeriod"/>
            </a:pPr>
            <a:r>
              <a:rPr lang="en"/>
              <a:t>Review Entity reference fields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AutoNum type="arabicPeriod"/>
            </a:pPr>
            <a:r>
              <a:rPr lang="en"/>
              <a:t>Note default fields for sidebars and content top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AutoNum type="arabicPeriod"/>
            </a:pPr>
            <a:r>
              <a:rPr lang="en"/>
              <a:t>Briefly review display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AutoNum type="arabicPeriod"/>
            </a:pPr>
            <a:r>
              <a:rPr lang="en"/>
              <a:t>Introduce two entity types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AutoNum type="arabicPeriod"/>
            </a:pPr>
            <a:r>
              <a:rPr lang="en"/>
              <a:t>Any Block bundles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AutoNum type="arabicPeriod"/>
            </a:pPr>
            <a:r>
              <a:rPr lang="en"/>
              <a:t>Review Any Text block: show fields groups, usability for content editor, layout and styling options for each group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AutoNum type="arabicPeriod"/>
            </a:pPr>
            <a:r>
              <a:rPr lang="en"/>
              <a:t>Review Any Text display: use of Display Suite, different display modes available for regions and/or views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 details on background. Will, can you add yours?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 for attendees: Prize for most?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AutoNum type="arabicPeriod"/>
            </a:pPr>
            <a:r>
              <a:rPr lang="en"/>
              <a:t>Design trend toward long, parallax scrolling pages. How can we provide editorial control?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AutoNum type="arabicPeriod"/>
            </a:pPr>
            <a:r>
              <a:rPr lang="en"/>
              <a:t>Sometimes that page calls for a single image, other times a gallery or slideshow, other times a video. How can we provide flexibility for building these pages?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AutoNum type="arabicPeriod"/>
            </a:pPr>
            <a:r>
              <a:rPr lang="en"/>
              <a:t>Editors don’t want to be stuck in a box or with static displays. They want to be able to reorder elements on the page.</a:t>
            </a:r>
          </a:p>
          <a:p>
            <a:pPr indent="-317500" lvl="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AutoNum type="arabicPeriod"/>
            </a:pPr>
            <a:r>
              <a:rPr lang="en"/>
              <a:t>Editors also want more control over sidebar blocks. Drupal’s block configuration makes this difficult, even when using context instead.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-8" y="474990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-8" y="474990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algn="l"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Shape 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-8" y="474990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Shape 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-8" y="474990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35" name="Shape 35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6" name="Shape 36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Shape 37"/>
          <p:cNvSpPr txBox="1"/>
          <p:nvPr>
            <p:ph idx="12" type="sldNum"/>
          </p:nvPr>
        </p:nvSpPr>
        <p:spPr>
          <a:xfrm>
            <a:off x="-8" y="474990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2" type="sldNum"/>
          </p:nvPr>
        </p:nvSpPr>
        <p:spPr>
          <a:xfrm>
            <a:off x="-8" y="474990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02.png"/><Relationship Id="rId4" Type="http://schemas.openxmlformats.org/officeDocument/2006/relationships/slideLayout" Target="../slideLayouts/slideLayout3.xml"/><Relationship Id="rId3" Type="http://schemas.openxmlformats.org/officeDocument/2006/relationships/slideLayout" Target="../slideLayouts/slideLayout2.xml"/><Relationship Id="rId6" Type="http://schemas.openxmlformats.org/officeDocument/2006/relationships/slideLayout" Target="../slideLayouts/slideLayout5.xml"/><Relationship Id="rId5" Type="http://schemas.openxmlformats.org/officeDocument/2006/relationships/slideLayout" Target="../slideLayouts/slideLayout4.xml"/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-8" y="474990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8" name="Shape 8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857000" y="4468826"/>
            <a:ext cx="1286999" cy="59847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1.png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5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03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6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4.pn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8.pn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07.png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09.png"/></Relationships>
</file>

<file path=ppt/slides/_rels/slide4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16.png"/></Relationships>
</file>

<file path=ppt/slides/_rels/slide4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ctrTitle"/>
          </p:nvPr>
        </p:nvSpPr>
        <p:spPr>
          <a:xfrm>
            <a:off x="685800" y="1312497"/>
            <a:ext cx="7772400" cy="2204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/>
              <a:t>One Content Type </a:t>
            </a:r>
            <a:br>
              <a:rPr lang="en" sz="6000"/>
            </a:br>
            <a:r>
              <a:rPr lang="en" sz="6000"/>
              <a:t>to Rule Them All</a:t>
            </a:r>
          </a:p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685800" y="3627024"/>
            <a:ext cx="7772400" cy="1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Case study of “Any Page”, a single-content type implementation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2020750" y="299525"/>
            <a:ext cx="48303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CORNELL DRUPAL CAMP 2015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8521" y="183337"/>
            <a:ext cx="881799" cy="7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5525" y="243426"/>
            <a:ext cx="609599" cy="60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0" y="1338500"/>
            <a:ext cx="9144000" cy="22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Single-content type solution: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</a:rPr>
              <a:t>“Any Page”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Rather than content types, IA focuses on content organization.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Complex pages (such as landing pages) can be controlled by editors.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Easier flexibility for non-content regions, such as sidebars.</a:t>
            </a:r>
          </a:p>
        </p:txBody>
      </p:sp>
      <p:sp>
        <p:nvSpPr>
          <p:cNvPr id="105" name="Shape 10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Single-content type solutions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Single content type: Any Page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200150"/>
            <a:ext cx="36761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r">
              <a:spcBef>
                <a:spcPts val="0"/>
              </a:spcBef>
              <a:buNone/>
            </a:pPr>
            <a:r>
              <a:rPr lang="en"/>
              <a:t>Content model</a:t>
            </a:r>
          </a:p>
          <a:p>
            <a:pPr rtl="0" algn="r">
              <a:spcBef>
                <a:spcPts val="0"/>
              </a:spcBef>
              <a:buNone/>
            </a:pPr>
            <a:r>
              <a:rPr lang="en"/>
              <a:t>Content type</a:t>
            </a:r>
          </a:p>
          <a:p>
            <a:pPr rtl="0" algn="r">
              <a:spcBef>
                <a:spcPts val="0"/>
              </a:spcBef>
              <a:buNone/>
            </a:pPr>
            <a:r>
              <a:rPr lang="en"/>
              <a:t>Fields</a:t>
            </a:r>
          </a:p>
          <a:p>
            <a:pPr rtl="0" algn="r">
              <a:spcBef>
                <a:spcPts val="0"/>
              </a:spcBef>
              <a:buNone/>
            </a:pPr>
            <a:r>
              <a:rPr lang="en"/>
              <a:t>Custom Theming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idx="2" type="body"/>
          </p:nvPr>
        </p:nvSpPr>
        <p:spPr>
          <a:xfrm>
            <a:off x="4271075" y="1200150"/>
            <a:ext cx="44156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⇒ Site structure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⇒ Page type tags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⇒ Reusable blocks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⇒ Built-in style options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Example: Events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200150"/>
            <a:ext cx="3994500" cy="415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Content type: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Title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Date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Location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Description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Type of event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Registration form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Char char="●"/>
            </a:pPr>
            <a:r>
              <a:rPr lang="en" sz="1800"/>
              <a:t>Photo, gallery, video</a:t>
            </a:r>
            <a:r>
              <a:rPr lang="en" sz="2400"/>
              <a:t> 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Speakers</a:t>
            </a:r>
          </a:p>
          <a:p>
            <a:pPr indent="-3175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Handouts</a:t>
            </a:r>
          </a:p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46924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Single content type: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Title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Tag: Event, Types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Blocks: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rPr lang="en" sz="2400"/>
              <a:t>Event, Text, Image, Video, Person, Doc Attachments, etc.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i="1" lang="en" sz="1200"/>
              <a:t>STRUCTURE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Entity Construction Kit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Entity Reference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Inline Entity Form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Context, Features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Views, View Field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Media</a:t>
            </a:r>
          </a:p>
          <a:p>
            <a:pPr lvl="0" rtl="0">
              <a:lnSpc>
                <a:spcPct val="1385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/>
              <a:t>Automatic Entity Label</a:t>
            </a:r>
          </a:p>
        </p:txBody>
      </p:sp>
      <p:sp>
        <p:nvSpPr>
          <p:cNvPr id="125" name="Shape 1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Any Page: Module magic</a:t>
            </a:r>
          </a:p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i="1" lang="en" sz="1200"/>
              <a:t>UX ENHANCEMENTS/PRESENTATION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Field Group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Multiple Selects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Display Suite / Extras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Fields Conditional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Field Formatter Settings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Field Formatter Conditions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Entity Construction Kit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200150"/>
            <a:ext cx="81801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Create/Manage entities and bundles from UI.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Manage properties and custom behaviors.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Create bundles to share entity configuration.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Thousands of compatible modules (Field UI).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Entity Construction Kit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625" y="1246425"/>
            <a:ext cx="4794799" cy="369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Entity Construction Kit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352" y="1222450"/>
            <a:ext cx="4975300" cy="386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Entity Construction Kit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74" y="1401000"/>
            <a:ext cx="6536250" cy="34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Alternative tagging: Options entity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“Options” entity type with two bundles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/>
              <a:t>Option Type:</a:t>
            </a:r>
            <a:r>
              <a:rPr lang="en"/>
              <a:t> parent, such as Page Type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/>
              <a:t>Option:</a:t>
            </a:r>
            <a:r>
              <a:rPr lang="en"/>
              <a:t> child, such as Event, Blog, Product, News, etc.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Also used for supporting options in the Any Blocks: Layout Options, Link Style, Image Style, Color Scheme, etc.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Presenter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Will Jackson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Senior Drupal Developer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Resident Commerce Consultant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System Administrator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DevOps Engineer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0075" y="1819275"/>
            <a:ext cx="232410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Option fields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/>
              <a:t>Label:</a:t>
            </a:r>
            <a:r>
              <a:rPr lang="en"/>
              <a:t> human-friendly description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/>
              <a:t>Machine name:</a:t>
            </a:r>
            <a:r>
              <a:rPr lang="en"/>
              <a:t> 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CSS-friendly string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Applied as classes to streamline theming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Related to Bootstrap classes or variables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 sz="2400"/>
              <a:t>Example - Block Color Scheme: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Label: Purple background / white text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Machine name: color_brand_contrast_white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Option Types in use on Text Block style options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42275"/>
            <a:ext cx="8229600" cy="3736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Any Page node fields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Title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Tags: Page type, categories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Teaser and teaser image</a:t>
            </a:r>
          </a:p>
        </p:txBody>
      </p:sp>
      <p:sp>
        <p:nvSpPr>
          <p:cNvPr id="175" name="Shape 175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Entity reference fields: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/>
              <a:t>Main content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/>
              <a:t>Left sidebar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/>
              <a:t>Right sidebar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/>
              <a:t>Content top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/>
              <a:t>Content bottom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Default globals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Any Page node fields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Title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Tags: Page type, categories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Teaser and teaser image</a:t>
            </a:r>
          </a:p>
        </p:txBody>
      </p:sp>
      <p:sp>
        <p:nvSpPr>
          <p:cNvPr id="182" name="Shape 182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Entity reference fields: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/>
              <a:t>Main content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/>
              <a:t>Left sidebar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/>
              <a:t>Right sidebar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/>
              <a:t>Content top</a:t>
            </a:r>
          </a:p>
          <a:p>
            <a:pPr indent="-4191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3000"/>
              <a:t>Content bottom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Default globals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0"/>
            <a:ext cx="806812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6263025" y="934625"/>
            <a:ext cx="2148599" cy="1194899"/>
          </a:xfrm>
          <a:prstGeom prst="wedgeRectCallout">
            <a:avLst>
              <a:gd fmla="val -79598" name="adj1"/>
              <a:gd fmla="val 48379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Page Type tag is alternative to separate content types. Can be changed as node usage changes.</a:t>
            </a:r>
          </a:p>
        </p:txBody>
      </p:sp>
      <p:sp>
        <p:nvSpPr>
          <p:cNvPr id="189" name="Shape 189"/>
          <p:cNvSpPr/>
          <p:nvPr/>
        </p:nvSpPr>
        <p:spPr>
          <a:xfrm>
            <a:off x="4991150" y="3497650"/>
            <a:ext cx="1850099" cy="1050300"/>
          </a:xfrm>
          <a:prstGeom prst="wedgeRectCallout">
            <a:avLst>
              <a:gd fmla="val -78814" name="adj1"/>
              <a:gd fmla="val -36240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Other functional or presentation tagging can be added as needed.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0"/>
            <a:ext cx="806812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5328375" y="539575"/>
            <a:ext cx="3015900" cy="1252499"/>
          </a:xfrm>
          <a:prstGeom prst="wedgeRectCallout">
            <a:avLst>
              <a:gd fmla="val -63099" name="adj1"/>
              <a:gd fmla="val 37701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Recommend using Teaser because there is no standard Body field to use as a fallback.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Any Block types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Each type based on functionality.</a:t>
            </a:r>
            <a:br>
              <a:rPr lang="en"/>
            </a:b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Most block types can be used in any field. </a:t>
            </a:r>
            <a:r>
              <a:rPr lang="en" sz="2400"/>
              <a:t>(AKA page region: main content, sidebar, etc.)</a:t>
            </a:r>
            <a:br>
              <a:rPr lang="en" sz="2400"/>
            </a:b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Limited field reuse.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Any Block types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 sz="2400"/>
              <a:t>Text block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Accordion block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Contact block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Document Attachments block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Event block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Featured Media block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Form block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Image (grid / slideshow)</a:t>
            </a:r>
          </a:p>
        </p:txBody>
      </p:sp>
      <p:sp>
        <p:nvSpPr>
          <p:cNvPr id="208" name="Shape 208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Link (menu-style)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Location block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Product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System block (blocks from core and modules)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Video block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View / List block (blocks from Views)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Any Block: Text block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Administrative Title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Display Title </a:t>
            </a:r>
            <a:br>
              <a:rPr lang="en" sz="2400"/>
            </a:br>
            <a:r>
              <a:rPr i="1" lang="en" sz="1800"/>
              <a:t>(with optional link)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Style Options</a:t>
            </a:r>
            <a:br>
              <a:rPr lang="en" sz="2400"/>
            </a:br>
            <a:r>
              <a:rPr lang="en" sz="1800"/>
              <a:t>(alignment, padding, color, layout)</a:t>
            </a:r>
          </a:p>
          <a:p>
            <a:pPr indent="-3810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Body</a:t>
            </a:r>
          </a:p>
        </p:txBody>
      </p:sp>
      <p:sp>
        <p:nvSpPr>
          <p:cNvPr id="215" name="Shape 215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Image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Options</a:t>
            </a:r>
            <a:br>
              <a:rPr lang="en"/>
            </a:br>
            <a:r>
              <a:rPr i="1" lang="en" sz="1800"/>
              <a:t>(style, position, link)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Image</a:t>
            </a:r>
            <a:br>
              <a:rPr lang="en"/>
            </a:br>
            <a:r>
              <a:rPr i="1" lang="en" sz="1800"/>
              <a:t>(base and hover)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Links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Link style</a:t>
            </a:r>
            <a:br>
              <a:rPr lang="en"/>
            </a:br>
            <a:r>
              <a:rPr i="1" lang="en" sz="1800"/>
              <a:t>(text or button)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Title </a:t>
            </a:r>
            <a:r>
              <a:rPr i="1" lang="en" sz="1800"/>
              <a:t>(optional link)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Links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Created by the Commerce Guys for Commerce Kickstart.</a:t>
            </a:r>
          </a:p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Create referenced entities inline without leaving the form.</a:t>
            </a:r>
          </a:p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Integrate with any new or pre-existing entity.</a:t>
            </a:r>
          </a:p>
          <a:p>
            <a:pPr indent="-3683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Streamline content forms</a:t>
            </a:r>
          </a:p>
        </p:txBody>
      </p:sp>
      <p:sp>
        <p:nvSpPr>
          <p:cNvPr id="221" name="Shape 2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Inline Entity Form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New Valley Media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Drupal Development and Support Company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Located in Aiken, SC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Inline Entity Form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2462" y="1416350"/>
            <a:ext cx="5629275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Life cycle of a page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/>
              <a:t>Announcement:</a:t>
            </a:r>
            <a:r>
              <a:rPr lang="en"/>
              <a:t> Text, images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/>
              <a:t>Event:</a:t>
            </a:r>
            <a:r>
              <a:rPr lang="en"/>
              <a:t> Retag. Add Event, Location blocks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/>
              <a:t>Report:</a:t>
            </a:r>
            <a:r>
              <a:rPr lang="en"/>
              <a:t> Retag. Add Video block.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/>
              <a:t>Resource:</a:t>
            </a:r>
            <a:r>
              <a:rPr lang="en"/>
              <a:t> Retag. Add Document Attachment block.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Performance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/>
              <a:t>Complex configurations may be resource intensive.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Commerce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/>
              <a:t>Additional customization required for contrib displays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Search</a:t>
            </a:r>
          </a:p>
          <a:p>
            <a:pPr indent="-3556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/>
              <a:t>Contributed Module Limitations</a:t>
            </a:r>
          </a:p>
        </p:txBody>
      </p:sp>
      <p:sp>
        <p:nvSpPr>
          <p:cNvPr id="239" name="Shape 2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Technical considerations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Review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Advantages of a single content type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Content that evolves to what you need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Simplify the process for content editors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Condense Content Types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Solve the problem of “a content type for everything”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Are there any questions?</a:t>
            </a:r>
          </a:p>
          <a:p>
            <a:pPr lv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@willjackson00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0" y="1618275"/>
            <a:ext cx="9144000" cy="106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Demonstration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0" y="1618275"/>
            <a:ext cx="9144000" cy="106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SCREENSHOTS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733145"/>
            <a:ext cx="5960674" cy="281521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Two custom entity types</a:t>
            </a:r>
          </a:p>
        </p:txBody>
      </p:sp>
      <p:sp>
        <p:nvSpPr>
          <p:cNvPr id="268" name="Shape 268"/>
          <p:cNvSpPr/>
          <p:nvPr/>
        </p:nvSpPr>
        <p:spPr>
          <a:xfrm>
            <a:off x="5571075" y="2221000"/>
            <a:ext cx="2458799" cy="1203300"/>
          </a:xfrm>
          <a:prstGeom prst="wedgeRectCallout">
            <a:avLst>
              <a:gd fmla="val -120692" name="adj1"/>
              <a:gd fmla="val -78397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Any Page uses two custom entity types: Any Block and Option Type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213725"/>
            <a:ext cx="7309199" cy="47258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/>
          <p:nvPr/>
        </p:nvSpPr>
        <p:spPr>
          <a:xfrm>
            <a:off x="653675" y="1314775"/>
            <a:ext cx="1931400" cy="3194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 sz="800">
                <a:solidFill>
                  <a:srgbClr val="4A86E8"/>
                </a:solidFill>
              </a:rPr>
              <a:t>Related: Item Sets</a:t>
            </a:r>
            <a:br>
              <a:rPr lang="en" sz="800">
                <a:solidFill>
                  <a:srgbClr val="4A86E8"/>
                </a:solidFill>
              </a:rPr>
            </a:br>
            <a:r>
              <a:rPr lang="en" sz="800">
                <a:solidFill>
                  <a:srgbClr val="4A86E8"/>
                </a:solidFill>
              </a:rPr>
              <a:t>used in block</a:t>
            </a:r>
          </a:p>
        </p:txBody>
      </p:sp>
      <p:sp>
        <p:nvSpPr>
          <p:cNvPr id="275" name="Shape 275"/>
          <p:cNvSpPr/>
          <p:nvPr/>
        </p:nvSpPr>
        <p:spPr>
          <a:xfrm>
            <a:off x="653675" y="3552300"/>
            <a:ext cx="1931400" cy="173399"/>
          </a:xfrm>
          <a:prstGeom prst="rect">
            <a:avLst/>
          </a:prstGeom>
          <a:noFill/>
          <a:ln cap="flat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Special Purpose</a:t>
            </a:r>
          </a:p>
        </p:txBody>
      </p:sp>
      <p:sp>
        <p:nvSpPr>
          <p:cNvPr id="276" name="Shape 276"/>
          <p:cNvSpPr/>
          <p:nvPr/>
        </p:nvSpPr>
        <p:spPr>
          <a:xfrm>
            <a:off x="653675" y="1634275"/>
            <a:ext cx="1931400" cy="1733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800">
                <a:solidFill>
                  <a:srgbClr val="4A86E8"/>
                </a:solidFill>
              </a:rPr>
              <a:t>Parent Bundle (no blocks)</a:t>
            </a:r>
          </a:p>
        </p:txBody>
      </p:sp>
      <p:sp>
        <p:nvSpPr>
          <p:cNvPr id="277" name="Shape 277"/>
          <p:cNvSpPr/>
          <p:nvPr/>
        </p:nvSpPr>
        <p:spPr>
          <a:xfrm>
            <a:off x="653675" y="3371650"/>
            <a:ext cx="1931400" cy="1733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800">
                <a:solidFill>
                  <a:srgbClr val="4A86E8"/>
                </a:solidFill>
              </a:rPr>
              <a:t>Container block</a:t>
            </a:r>
          </a:p>
        </p:txBody>
      </p:sp>
      <p:sp>
        <p:nvSpPr>
          <p:cNvPr id="278" name="Shape 278"/>
          <p:cNvSpPr/>
          <p:nvPr/>
        </p:nvSpPr>
        <p:spPr>
          <a:xfrm>
            <a:off x="653675" y="3893875"/>
            <a:ext cx="1931400" cy="1733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800">
                <a:solidFill>
                  <a:srgbClr val="4A86E8"/>
                </a:solidFill>
              </a:rPr>
              <a:t>“Workhorse”</a:t>
            </a:r>
          </a:p>
        </p:txBody>
      </p:sp>
      <p:sp>
        <p:nvSpPr>
          <p:cNvPr id="279" name="Shape 279"/>
          <p:cNvSpPr/>
          <p:nvPr/>
        </p:nvSpPr>
        <p:spPr>
          <a:xfrm>
            <a:off x="5585925" y="1121650"/>
            <a:ext cx="2570100" cy="3387299"/>
          </a:xfrm>
          <a:prstGeom prst="wedgeRectCallout">
            <a:avLst>
              <a:gd fmla="val -99711" name="adj1"/>
              <a:gd fmla="val -16995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Any Block bundles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b="1" lang="en" sz="1200"/>
              <a:t>Any Block:</a:t>
            </a:r>
            <a:r>
              <a:rPr lang="en" sz="1200"/>
              <a:t> parent bundle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b="1" lang="en" sz="1200"/>
              <a:t>Text Block:</a:t>
            </a:r>
            <a:r>
              <a:rPr lang="en" sz="1200"/>
              <a:t> multi-purpose “workhorse” also includes image and links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b="1" lang="en" sz="1200"/>
              <a:t>Accordion Block:</a:t>
            </a:r>
            <a:r>
              <a:rPr lang="en" sz="1200"/>
              <a:t> primary field is multi-field Accordion Item Set.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b="1" lang="en" sz="1200"/>
              <a:t>Multi-Block Wrapper:</a:t>
            </a:r>
            <a:r>
              <a:rPr lang="en" sz="1200"/>
              <a:t> allows other blocks to be displayed in one row.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b="1" lang="en" sz="1200"/>
              <a:t>SEO Description:</a:t>
            </a:r>
            <a:r>
              <a:rPr lang="en" sz="1200"/>
              <a:t> not available as block; used separately.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Any Block properties</a:t>
            </a: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b="21235" l="0" r="0" t="0"/>
          <a:stretch/>
        </p:blipFill>
        <p:spPr>
          <a:xfrm>
            <a:off x="256225" y="334275"/>
            <a:ext cx="7959251" cy="35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/>
          <p:nvPr/>
        </p:nvSpPr>
        <p:spPr>
          <a:xfrm>
            <a:off x="6024175" y="252550"/>
            <a:ext cx="2570100" cy="1351799"/>
          </a:xfrm>
          <a:prstGeom prst="wedgeRectCallout">
            <a:avLst>
              <a:gd fmla="val -125723" name="adj1"/>
              <a:gd fmla="val 131883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Administrative Title (instead of Title) for easier labeling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All bundles have separate </a:t>
            </a:r>
            <a:r>
              <a:rPr b="1" lang="en"/>
              <a:t>Display Title</a:t>
            </a:r>
            <a:r>
              <a:rPr lang="en"/>
              <a:t> field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Introductions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Why single-content type?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Our model: Any Page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ECK and other construction tips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The Future</a:t>
            </a:r>
          </a:p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Who are you?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Site builders, developers, themers, content managers, etc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Most content types </a:t>
            </a:r>
            <a:br>
              <a:rPr lang="en" sz="2400"/>
            </a:br>
            <a:r>
              <a:rPr lang="en" sz="2400"/>
              <a:t>on a site?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17498"/>
            <a:ext cx="5960674" cy="384650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Main content field</a:t>
            </a:r>
          </a:p>
        </p:txBody>
      </p:sp>
      <p:sp>
        <p:nvSpPr>
          <p:cNvPr id="293" name="Shape 293"/>
          <p:cNvSpPr/>
          <p:nvPr/>
        </p:nvSpPr>
        <p:spPr>
          <a:xfrm>
            <a:off x="5571075" y="2221000"/>
            <a:ext cx="2458799" cy="1203300"/>
          </a:xfrm>
          <a:prstGeom prst="wedgeRectCallout">
            <a:avLst>
              <a:gd fmla="val -120692" name="adj1"/>
              <a:gd fmla="val -78397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Create or reuse entities in this region.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All blocks are displayed in a vertical stack.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4943"/>
            <a:ext cx="5960674" cy="3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Left sidebar field</a:t>
            </a:r>
          </a:p>
        </p:txBody>
      </p:sp>
      <p:sp>
        <p:nvSpPr>
          <p:cNvPr id="300" name="Shape 300"/>
          <p:cNvSpPr/>
          <p:nvPr/>
        </p:nvSpPr>
        <p:spPr>
          <a:xfrm>
            <a:off x="5571075" y="2666675"/>
            <a:ext cx="2458799" cy="1203300"/>
          </a:xfrm>
          <a:prstGeom prst="wedgeRectCallout">
            <a:avLst>
              <a:gd fmla="val -120692" name="adj1"/>
              <a:gd fmla="val -23454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Create or reuse entities in this region.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All blocks are displayed in a vertical stack.</a:t>
            </a:r>
          </a:p>
        </p:txBody>
      </p:sp>
      <p:sp>
        <p:nvSpPr>
          <p:cNvPr id="301" name="Shape 301"/>
          <p:cNvSpPr/>
          <p:nvPr/>
        </p:nvSpPr>
        <p:spPr>
          <a:xfrm>
            <a:off x="5563700" y="505100"/>
            <a:ext cx="2458799" cy="1010099"/>
          </a:xfrm>
          <a:prstGeom prst="wedgeRectCallout">
            <a:avLst>
              <a:gd fmla="val -117975" name="adj1"/>
              <a:gd fmla="val 83841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Option to override default display settings on Global sidebar blocks.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10876"/>
            <a:ext cx="5960673" cy="3859747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Right sidebar field</a:t>
            </a:r>
          </a:p>
        </p:txBody>
      </p:sp>
      <p:sp>
        <p:nvSpPr>
          <p:cNvPr id="308" name="Shape 308"/>
          <p:cNvSpPr/>
          <p:nvPr/>
        </p:nvSpPr>
        <p:spPr>
          <a:xfrm>
            <a:off x="5571075" y="2666675"/>
            <a:ext cx="2458799" cy="1203300"/>
          </a:xfrm>
          <a:prstGeom prst="wedgeRectCallout">
            <a:avLst>
              <a:gd fmla="val -119181" name="adj1"/>
              <a:gd fmla="val -104321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Create or reuse entities in this region.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All blocks are displayed in a vertical stack.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12889"/>
            <a:ext cx="5960673" cy="385572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Content top field</a:t>
            </a:r>
          </a:p>
        </p:txBody>
      </p:sp>
      <p:sp>
        <p:nvSpPr>
          <p:cNvPr id="315" name="Shape 315"/>
          <p:cNvSpPr/>
          <p:nvPr/>
        </p:nvSpPr>
        <p:spPr>
          <a:xfrm>
            <a:off x="5571075" y="913675"/>
            <a:ext cx="2458799" cy="913500"/>
          </a:xfrm>
          <a:prstGeom prst="wedgeRectCallout">
            <a:avLst>
              <a:gd fmla="val -69637" name="adj1"/>
              <a:gd fmla="val 44324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Display options for blocks displayed in Content Top region.</a:t>
            </a:r>
          </a:p>
        </p:txBody>
      </p:sp>
      <p:sp>
        <p:nvSpPr>
          <p:cNvPr id="316" name="Shape 316"/>
          <p:cNvSpPr/>
          <p:nvPr/>
        </p:nvSpPr>
        <p:spPr>
          <a:xfrm>
            <a:off x="5571075" y="2221000"/>
            <a:ext cx="2458799" cy="980399"/>
          </a:xfrm>
          <a:prstGeom prst="wedgeRectCallout">
            <a:avLst>
              <a:gd fmla="val -79304" name="adj1"/>
              <a:gd fmla="val 74258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Create or reuse entities in this region.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10992"/>
            <a:ext cx="5960674" cy="385951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Content bottom field</a:t>
            </a:r>
          </a:p>
        </p:txBody>
      </p:sp>
      <p:sp>
        <p:nvSpPr>
          <p:cNvPr id="323" name="Shape 323"/>
          <p:cNvSpPr/>
          <p:nvPr/>
        </p:nvSpPr>
        <p:spPr>
          <a:xfrm>
            <a:off x="5571075" y="913675"/>
            <a:ext cx="2458799" cy="913500"/>
          </a:xfrm>
          <a:prstGeom prst="wedgeRectCallout">
            <a:avLst>
              <a:gd fmla="val -69637" name="adj1"/>
              <a:gd fmla="val 44324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Display options for blocks displayed in Content Bottom region.</a:t>
            </a:r>
          </a:p>
        </p:txBody>
      </p:sp>
      <p:sp>
        <p:nvSpPr>
          <p:cNvPr id="324" name="Shape 324"/>
          <p:cNvSpPr/>
          <p:nvPr/>
        </p:nvSpPr>
        <p:spPr>
          <a:xfrm>
            <a:off x="5571075" y="2221000"/>
            <a:ext cx="2458799" cy="980399"/>
          </a:xfrm>
          <a:prstGeom prst="wedgeRectCallout">
            <a:avLst>
              <a:gd fmla="val -79304" name="adj1"/>
              <a:gd fmla="val 74258" name="adj2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Create or reuse entities in this region.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0" y="1338500"/>
            <a:ext cx="9144000" cy="22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Why single-content type?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 1: Content type overload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i="1" lang="en"/>
              <a:t>Advantage of Drupal:</a:t>
            </a:r>
            <a:r>
              <a:rPr lang="en"/>
              <a:t> Add as many content types and fields as needed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i="1" lang="en"/>
              <a:t>Disadvantage of Drupal:</a:t>
            </a:r>
            <a:r>
              <a:rPr lang="en"/>
              <a:t> Add as many content types and fields as you think you need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And content types are rigid!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062" y="246550"/>
            <a:ext cx="5779874" cy="38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many content types are too many?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Traditional Content Models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Focus on “content types.”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Assume that unique content type is needed for each page variation.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Still connect presentation to architecture.</a:t>
            </a:r>
          </a:p>
          <a:p>
            <a:pPr lvl="0" algn="r">
              <a:spcBef>
                <a:spcPts val="0"/>
              </a:spcBef>
              <a:buNone/>
            </a:pPr>
            <a:r>
              <a:rPr i="1" lang="en" sz="1800"/>
              <a:t>(References: </a:t>
            </a:r>
            <a:br>
              <a:rPr i="1" lang="en" sz="1800"/>
            </a:br>
            <a:r>
              <a:rPr i="1" lang="en" sz="1800"/>
              <a:t>http://pointnorth.io/#content-modeling</a:t>
            </a:r>
            <a:br>
              <a:rPr i="1" lang="en" sz="1800"/>
            </a:br>
            <a:r>
              <a:rPr i="1" lang="en" sz="1800"/>
              <a:t>http://alistapart.com/article/content-modelling-a-master-skill)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Single-page and long-form pages.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Mix of visuals: images, videos, graphics.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Editors want to control order of elements.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Mix of default and custom sidebar blocks.</a:t>
            </a:r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 2: Design trends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